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2"/>
  </p:notesMasterIdLst>
  <p:sldIdLst>
    <p:sldId id="256" r:id="rId2"/>
    <p:sldId id="268" r:id="rId3"/>
    <p:sldId id="280" r:id="rId4"/>
    <p:sldId id="290" r:id="rId5"/>
    <p:sldId id="362" r:id="rId6"/>
    <p:sldId id="277" r:id="rId7"/>
    <p:sldId id="363" r:id="rId8"/>
    <p:sldId id="368" r:id="rId9"/>
    <p:sldId id="278" r:id="rId10"/>
    <p:sldId id="337" r:id="rId11"/>
    <p:sldId id="281" r:id="rId12"/>
    <p:sldId id="329" r:id="rId13"/>
    <p:sldId id="282" r:id="rId14"/>
    <p:sldId id="275" r:id="rId15"/>
    <p:sldId id="346" r:id="rId16"/>
    <p:sldId id="283" r:id="rId17"/>
    <p:sldId id="269" r:id="rId18"/>
    <p:sldId id="347" r:id="rId19"/>
    <p:sldId id="284" r:id="rId20"/>
    <p:sldId id="270" r:id="rId21"/>
    <p:sldId id="285" r:id="rId22"/>
    <p:sldId id="348" r:id="rId23"/>
    <p:sldId id="286" r:id="rId24"/>
    <p:sldId id="287" r:id="rId25"/>
    <p:sldId id="292" r:id="rId26"/>
    <p:sldId id="289" r:id="rId27"/>
    <p:sldId id="295" r:id="rId28"/>
    <p:sldId id="296" r:id="rId29"/>
    <p:sldId id="364" r:id="rId30"/>
    <p:sldId id="293" r:id="rId31"/>
    <p:sldId id="338" r:id="rId32"/>
    <p:sldId id="258" r:id="rId33"/>
    <p:sldId id="259" r:id="rId34"/>
    <p:sldId id="260" r:id="rId35"/>
    <p:sldId id="297" r:id="rId36"/>
    <p:sldId id="324" r:id="rId37"/>
    <p:sldId id="330" r:id="rId38"/>
    <p:sldId id="321" r:id="rId39"/>
    <p:sldId id="341" r:id="rId40"/>
    <p:sldId id="298" r:id="rId41"/>
    <p:sldId id="369" r:id="rId42"/>
    <p:sldId id="265" r:id="rId43"/>
    <p:sldId id="300" r:id="rId44"/>
    <p:sldId id="304" r:id="rId45"/>
    <p:sldId id="365" r:id="rId46"/>
    <p:sldId id="305" r:id="rId47"/>
    <p:sldId id="366" r:id="rId48"/>
    <p:sldId id="306" r:id="rId49"/>
    <p:sldId id="367" r:id="rId50"/>
    <p:sldId id="262" r:id="rId51"/>
    <p:sldId id="339" r:id="rId52"/>
    <p:sldId id="301" r:id="rId53"/>
    <p:sldId id="272" r:id="rId54"/>
    <p:sldId id="302" r:id="rId55"/>
    <p:sldId id="359" r:id="rId56"/>
    <p:sldId id="308" r:id="rId57"/>
    <p:sldId id="309" r:id="rId58"/>
    <p:sldId id="257" r:id="rId59"/>
    <p:sldId id="357" r:id="rId60"/>
    <p:sldId id="356" r:id="rId61"/>
    <p:sldId id="358" r:id="rId62"/>
    <p:sldId id="360" r:id="rId63"/>
    <p:sldId id="361" r:id="rId64"/>
    <p:sldId id="266" r:id="rId65"/>
    <p:sldId id="327" r:id="rId66"/>
    <p:sldId id="316" r:id="rId67"/>
    <p:sldId id="340" r:id="rId68"/>
    <p:sldId id="312" r:id="rId69"/>
    <p:sldId id="313" r:id="rId70"/>
    <p:sldId id="317" r:id="rId71"/>
    <p:sldId id="314" r:id="rId72"/>
    <p:sldId id="318" r:id="rId73"/>
    <p:sldId id="315" r:id="rId74"/>
    <p:sldId id="319" r:id="rId75"/>
    <p:sldId id="370" r:id="rId76"/>
    <p:sldId id="323" r:id="rId77"/>
    <p:sldId id="325" r:id="rId78"/>
    <p:sldId id="331" r:id="rId79"/>
    <p:sldId id="371" r:id="rId80"/>
    <p:sldId id="342" r:id="rId81"/>
    <p:sldId id="332" r:id="rId82"/>
    <p:sldId id="372" r:id="rId83"/>
    <p:sldId id="307" r:id="rId84"/>
    <p:sldId id="310" r:id="rId85"/>
    <p:sldId id="350" r:id="rId86"/>
    <p:sldId id="349" r:id="rId87"/>
    <p:sldId id="311" r:id="rId88"/>
    <p:sldId id="351" r:id="rId89"/>
    <p:sldId id="352" r:id="rId90"/>
    <p:sldId id="320" r:id="rId91"/>
    <p:sldId id="322" r:id="rId92"/>
    <p:sldId id="354" r:id="rId93"/>
    <p:sldId id="353" r:id="rId94"/>
    <p:sldId id="333" r:id="rId95"/>
    <p:sldId id="343" r:id="rId96"/>
    <p:sldId id="344" r:id="rId97"/>
    <p:sldId id="345" r:id="rId98"/>
    <p:sldId id="334" r:id="rId99"/>
    <p:sldId id="335" r:id="rId100"/>
    <p:sldId id="336" r:id="rId1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56"/>
    <p:restoredTop sz="84079" autoAdjust="0"/>
  </p:normalViewPr>
  <p:slideViewPr>
    <p:cSldViewPr snapToGrid="0" snapToObjects="1">
      <p:cViewPr varScale="1">
        <p:scale>
          <a:sx n="69" d="100"/>
          <a:sy n="69" d="100"/>
        </p:scale>
        <p:origin x="121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B65381-990A-1248-8985-926248D0616F}" type="datetimeFigureOut">
              <a:rPr lang="en-US" smtClean="0"/>
              <a:t>9/8/2022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1EAC94-3DEE-054E-8261-AADB6EF47C65}" type="slidenum">
              <a:rPr lang="en-US" smtClean="0"/>
              <a:t>‹#›</a:t>
            </a:fld>
            <a:endParaRPr lang="en-US"/>
          </a:p>
        </p:txBody>
      </p:sp>
    </p:spTree>
    <p:extLst>
      <p:ext uri="{BB962C8B-B14F-4D97-AF65-F5344CB8AC3E}">
        <p14:creationId xmlns:p14="http://schemas.microsoft.com/office/powerpoint/2010/main" val="270599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EAC94-3DEE-054E-8261-AADB6EF47C65}" type="slidenum">
              <a:rPr lang="en-US" smtClean="0"/>
              <a:t>1</a:t>
            </a:fld>
            <a:endParaRPr lang="en-US"/>
          </a:p>
        </p:txBody>
      </p:sp>
    </p:spTree>
    <p:extLst>
      <p:ext uri="{BB962C8B-B14F-4D97-AF65-F5344CB8AC3E}">
        <p14:creationId xmlns:p14="http://schemas.microsoft.com/office/powerpoint/2010/main" val="3600770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Business value – building something for the customer</a:t>
            </a:r>
          </a:p>
        </p:txBody>
      </p:sp>
      <p:sp>
        <p:nvSpPr>
          <p:cNvPr id="4" name="Slide Number Placeholder 3"/>
          <p:cNvSpPr>
            <a:spLocks noGrp="1"/>
          </p:cNvSpPr>
          <p:nvPr>
            <p:ph type="sldNum" sz="quarter" idx="5"/>
          </p:nvPr>
        </p:nvSpPr>
        <p:spPr/>
        <p:txBody>
          <a:bodyPr/>
          <a:lstStyle/>
          <a:p>
            <a:fld id="{911EAC94-3DEE-054E-8261-AADB6EF47C65}" type="slidenum">
              <a:rPr lang="en-US" smtClean="0"/>
              <a:t>30</a:t>
            </a:fld>
            <a:endParaRPr lang="en-US"/>
          </a:p>
        </p:txBody>
      </p:sp>
    </p:spTree>
    <p:extLst>
      <p:ext uri="{BB962C8B-B14F-4D97-AF65-F5344CB8AC3E}">
        <p14:creationId xmlns:p14="http://schemas.microsoft.com/office/powerpoint/2010/main" val="16874185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Sprint review is with the customer (presenting what you have)</a:t>
            </a:r>
          </a:p>
          <a:p>
            <a:r>
              <a:rPr lang="en-US" dirty="0"/>
              <a:t>Everyone has a chance to present (not presenting as a team)</a:t>
            </a:r>
          </a:p>
          <a:p>
            <a:r>
              <a:rPr lang="en-US" dirty="0"/>
              <a:t>Sprint retrospective (now that we’ve presented and got feedback/changes, where should we go from here?)</a:t>
            </a:r>
          </a:p>
        </p:txBody>
      </p:sp>
      <p:sp>
        <p:nvSpPr>
          <p:cNvPr id="4" name="Slide Number Placeholder 3"/>
          <p:cNvSpPr>
            <a:spLocks noGrp="1"/>
          </p:cNvSpPr>
          <p:nvPr>
            <p:ph type="sldNum" sz="quarter" idx="5"/>
          </p:nvPr>
        </p:nvSpPr>
        <p:spPr/>
        <p:txBody>
          <a:bodyPr/>
          <a:lstStyle/>
          <a:p>
            <a:fld id="{911EAC94-3DEE-054E-8261-AADB6EF47C65}" type="slidenum">
              <a:rPr lang="en-US" smtClean="0"/>
              <a:t>31</a:t>
            </a:fld>
            <a:endParaRPr lang="en-US"/>
          </a:p>
        </p:txBody>
      </p:sp>
    </p:spTree>
    <p:extLst>
      <p:ext uri="{BB962C8B-B14F-4D97-AF65-F5344CB8AC3E}">
        <p14:creationId xmlns:p14="http://schemas.microsoft.com/office/powerpoint/2010/main" val="2136572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EAC94-3DEE-054E-8261-AADB6EF47C65}" type="slidenum">
              <a:rPr lang="en-US" smtClean="0"/>
              <a:t>32</a:t>
            </a:fld>
            <a:endParaRPr lang="en-US"/>
          </a:p>
        </p:txBody>
      </p:sp>
    </p:spTree>
    <p:extLst>
      <p:ext uri="{BB962C8B-B14F-4D97-AF65-F5344CB8AC3E}">
        <p14:creationId xmlns:p14="http://schemas.microsoft.com/office/powerpoint/2010/main" val="1446601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EAC94-3DEE-054E-8261-AADB6EF47C65}" type="slidenum">
              <a:rPr lang="en-US" smtClean="0"/>
              <a:t>35</a:t>
            </a:fld>
            <a:endParaRPr lang="en-US"/>
          </a:p>
        </p:txBody>
      </p:sp>
    </p:spTree>
    <p:extLst>
      <p:ext uri="{BB962C8B-B14F-4D97-AF65-F5344CB8AC3E}">
        <p14:creationId xmlns:p14="http://schemas.microsoft.com/office/powerpoint/2010/main" val="4085438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EAC94-3DEE-054E-8261-AADB6EF47C65}" type="slidenum">
              <a:rPr lang="en-US" smtClean="0"/>
              <a:t>37</a:t>
            </a:fld>
            <a:endParaRPr lang="en-US"/>
          </a:p>
        </p:txBody>
      </p:sp>
    </p:spTree>
    <p:extLst>
      <p:ext uri="{BB962C8B-B14F-4D97-AF65-F5344CB8AC3E}">
        <p14:creationId xmlns:p14="http://schemas.microsoft.com/office/powerpoint/2010/main" val="22846162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Continuous communication</a:t>
            </a:r>
          </a:p>
        </p:txBody>
      </p:sp>
      <p:sp>
        <p:nvSpPr>
          <p:cNvPr id="4" name="Slide Number Placeholder 3"/>
          <p:cNvSpPr>
            <a:spLocks noGrp="1"/>
          </p:cNvSpPr>
          <p:nvPr>
            <p:ph type="sldNum" sz="quarter" idx="5"/>
          </p:nvPr>
        </p:nvSpPr>
        <p:spPr/>
        <p:txBody>
          <a:bodyPr/>
          <a:lstStyle/>
          <a:p>
            <a:fld id="{911EAC94-3DEE-054E-8261-AADB6EF47C65}" type="slidenum">
              <a:rPr lang="en-US" smtClean="0"/>
              <a:t>40</a:t>
            </a:fld>
            <a:endParaRPr lang="en-US"/>
          </a:p>
        </p:txBody>
      </p:sp>
    </p:spTree>
    <p:extLst>
      <p:ext uri="{BB962C8B-B14F-4D97-AF65-F5344CB8AC3E}">
        <p14:creationId xmlns:p14="http://schemas.microsoft.com/office/powerpoint/2010/main" val="4209034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EAC94-3DEE-054E-8261-AADB6EF47C65}" type="slidenum">
              <a:rPr lang="en-US" smtClean="0"/>
              <a:t>51</a:t>
            </a:fld>
            <a:endParaRPr lang="en-US"/>
          </a:p>
        </p:txBody>
      </p:sp>
    </p:spTree>
    <p:extLst>
      <p:ext uri="{BB962C8B-B14F-4D97-AF65-F5344CB8AC3E}">
        <p14:creationId xmlns:p14="http://schemas.microsoft.com/office/powerpoint/2010/main" val="5120285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Priorities may change</a:t>
            </a:r>
          </a:p>
        </p:txBody>
      </p:sp>
      <p:sp>
        <p:nvSpPr>
          <p:cNvPr id="4" name="Slide Number Placeholder 3"/>
          <p:cNvSpPr>
            <a:spLocks noGrp="1"/>
          </p:cNvSpPr>
          <p:nvPr>
            <p:ph type="sldNum" sz="quarter" idx="5"/>
          </p:nvPr>
        </p:nvSpPr>
        <p:spPr/>
        <p:txBody>
          <a:bodyPr/>
          <a:lstStyle/>
          <a:p>
            <a:fld id="{911EAC94-3DEE-054E-8261-AADB6EF47C65}" type="slidenum">
              <a:rPr lang="en-US" smtClean="0"/>
              <a:t>55</a:t>
            </a:fld>
            <a:endParaRPr lang="en-US"/>
          </a:p>
        </p:txBody>
      </p:sp>
    </p:spTree>
    <p:extLst>
      <p:ext uri="{BB962C8B-B14F-4D97-AF65-F5344CB8AC3E}">
        <p14:creationId xmlns:p14="http://schemas.microsoft.com/office/powerpoint/2010/main" val="12238548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Trello</a:t>
            </a:r>
          </a:p>
        </p:txBody>
      </p:sp>
      <p:sp>
        <p:nvSpPr>
          <p:cNvPr id="4" name="Slide Number Placeholder 3"/>
          <p:cNvSpPr>
            <a:spLocks noGrp="1"/>
          </p:cNvSpPr>
          <p:nvPr>
            <p:ph type="sldNum" sz="quarter" idx="5"/>
          </p:nvPr>
        </p:nvSpPr>
        <p:spPr/>
        <p:txBody>
          <a:bodyPr/>
          <a:lstStyle/>
          <a:p>
            <a:fld id="{911EAC94-3DEE-054E-8261-AADB6EF47C65}" type="slidenum">
              <a:rPr lang="en-US" smtClean="0"/>
              <a:t>57</a:t>
            </a:fld>
            <a:endParaRPr lang="en-US"/>
          </a:p>
        </p:txBody>
      </p:sp>
    </p:spTree>
    <p:extLst>
      <p:ext uri="{BB962C8B-B14F-4D97-AF65-F5344CB8AC3E}">
        <p14:creationId xmlns:p14="http://schemas.microsoft.com/office/powerpoint/2010/main" val="810492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Associated tasks/cases?</a:t>
            </a:r>
          </a:p>
          <a:p>
            <a:r>
              <a:rPr lang="en-US" dirty="0"/>
              <a:t>Tearing it down into binary details</a:t>
            </a:r>
          </a:p>
        </p:txBody>
      </p:sp>
      <p:sp>
        <p:nvSpPr>
          <p:cNvPr id="4" name="Slide Number Placeholder 3"/>
          <p:cNvSpPr>
            <a:spLocks noGrp="1"/>
          </p:cNvSpPr>
          <p:nvPr>
            <p:ph type="sldNum" sz="quarter" idx="5"/>
          </p:nvPr>
        </p:nvSpPr>
        <p:spPr/>
        <p:txBody>
          <a:bodyPr/>
          <a:lstStyle/>
          <a:p>
            <a:fld id="{911EAC94-3DEE-054E-8261-AADB6EF47C65}" type="slidenum">
              <a:rPr lang="en-US" smtClean="0"/>
              <a:t>61</a:t>
            </a:fld>
            <a:endParaRPr lang="en-US"/>
          </a:p>
        </p:txBody>
      </p:sp>
    </p:spTree>
    <p:extLst>
      <p:ext uri="{BB962C8B-B14F-4D97-AF65-F5344CB8AC3E}">
        <p14:creationId xmlns:p14="http://schemas.microsoft.com/office/powerpoint/2010/main" val="1344805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EAC94-3DEE-054E-8261-AADB6EF47C65}" type="slidenum">
              <a:rPr lang="en-US" smtClean="0"/>
              <a:t>4</a:t>
            </a:fld>
            <a:endParaRPr lang="en-US"/>
          </a:p>
        </p:txBody>
      </p:sp>
    </p:spTree>
    <p:extLst>
      <p:ext uri="{BB962C8B-B14F-4D97-AF65-F5344CB8AC3E}">
        <p14:creationId xmlns:p14="http://schemas.microsoft.com/office/powerpoint/2010/main" val="38172863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EAC94-3DEE-054E-8261-AADB6EF47C65}" type="slidenum">
              <a:rPr lang="en-US" smtClean="0"/>
              <a:t>66</a:t>
            </a:fld>
            <a:endParaRPr lang="en-US"/>
          </a:p>
        </p:txBody>
      </p:sp>
    </p:spTree>
    <p:extLst>
      <p:ext uri="{BB962C8B-B14F-4D97-AF65-F5344CB8AC3E}">
        <p14:creationId xmlns:p14="http://schemas.microsoft.com/office/powerpoint/2010/main" val="31490202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EAC94-3DEE-054E-8261-AADB6EF47C65}" type="slidenum">
              <a:rPr lang="en-US" smtClean="0"/>
              <a:t>67</a:t>
            </a:fld>
            <a:endParaRPr lang="en-US"/>
          </a:p>
        </p:txBody>
      </p:sp>
    </p:spTree>
    <p:extLst>
      <p:ext uri="{BB962C8B-B14F-4D97-AF65-F5344CB8AC3E}">
        <p14:creationId xmlns:p14="http://schemas.microsoft.com/office/powerpoint/2010/main" val="18271256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EAC94-3DEE-054E-8261-AADB6EF47C65}" type="slidenum">
              <a:rPr lang="en-US" smtClean="0"/>
              <a:t>74</a:t>
            </a:fld>
            <a:endParaRPr lang="en-US"/>
          </a:p>
        </p:txBody>
      </p:sp>
    </p:spTree>
    <p:extLst>
      <p:ext uri="{BB962C8B-B14F-4D97-AF65-F5344CB8AC3E}">
        <p14:creationId xmlns:p14="http://schemas.microsoft.com/office/powerpoint/2010/main" val="37165864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EAC94-3DEE-054E-8261-AADB6EF47C65}" type="slidenum">
              <a:rPr lang="en-US" smtClean="0"/>
              <a:t>78</a:t>
            </a:fld>
            <a:endParaRPr lang="en-US"/>
          </a:p>
        </p:txBody>
      </p:sp>
    </p:spTree>
    <p:extLst>
      <p:ext uri="{BB962C8B-B14F-4D97-AF65-F5344CB8AC3E}">
        <p14:creationId xmlns:p14="http://schemas.microsoft.com/office/powerpoint/2010/main" val="14768229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EAC94-3DEE-054E-8261-AADB6EF47C65}" type="slidenum">
              <a:rPr lang="en-US" smtClean="0"/>
              <a:t>79</a:t>
            </a:fld>
            <a:endParaRPr lang="en-US"/>
          </a:p>
        </p:txBody>
      </p:sp>
    </p:spTree>
    <p:extLst>
      <p:ext uri="{BB962C8B-B14F-4D97-AF65-F5344CB8AC3E}">
        <p14:creationId xmlns:p14="http://schemas.microsoft.com/office/powerpoint/2010/main" val="35327631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EAC94-3DEE-054E-8261-AADB6EF47C65}" type="slidenum">
              <a:rPr lang="en-US" smtClean="0"/>
              <a:t>80</a:t>
            </a:fld>
            <a:endParaRPr lang="en-US"/>
          </a:p>
        </p:txBody>
      </p:sp>
    </p:spTree>
    <p:extLst>
      <p:ext uri="{BB962C8B-B14F-4D97-AF65-F5344CB8AC3E}">
        <p14:creationId xmlns:p14="http://schemas.microsoft.com/office/powerpoint/2010/main" val="10789241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Functional: what do we need to make this work</a:t>
            </a:r>
          </a:p>
          <a:p>
            <a:r>
              <a:rPr lang="en-US" dirty="0"/>
              <a:t>Non-functional: what constraints are there?</a:t>
            </a:r>
          </a:p>
        </p:txBody>
      </p:sp>
      <p:sp>
        <p:nvSpPr>
          <p:cNvPr id="4" name="Slide Number Placeholder 3"/>
          <p:cNvSpPr>
            <a:spLocks noGrp="1"/>
          </p:cNvSpPr>
          <p:nvPr>
            <p:ph type="sldNum" sz="quarter" idx="5"/>
          </p:nvPr>
        </p:nvSpPr>
        <p:spPr/>
        <p:txBody>
          <a:bodyPr/>
          <a:lstStyle/>
          <a:p>
            <a:fld id="{911EAC94-3DEE-054E-8261-AADB6EF47C65}" type="slidenum">
              <a:rPr lang="en-US" smtClean="0"/>
              <a:t>88</a:t>
            </a:fld>
            <a:endParaRPr lang="en-US"/>
          </a:p>
        </p:txBody>
      </p:sp>
    </p:spTree>
    <p:extLst>
      <p:ext uri="{BB962C8B-B14F-4D97-AF65-F5344CB8AC3E}">
        <p14:creationId xmlns:p14="http://schemas.microsoft.com/office/powerpoint/2010/main" val="27598995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EAC94-3DEE-054E-8261-AADB6EF47C65}" type="slidenum">
              <a:rPr lang="en-US" smtClean="0"/>
              <a:t>100</a:t>
            </a:fld>
            <a:endParaRPr lang="en-US"/>
          </a:p>
        </p:txBody>
      </p:sp>
    </p:spTree>
    <p:extLst>
      <p:ext uri="{BB962C8B-B14F-4D97-AF65-F5344CB8AC3E}">
        <p14:creationId xmlns:p14="http://schemas.microsoft.com/office/powerpoint/2010/main" val="1497999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need something now vs lots of documentation</a:t>
            </a:r>
          </a:p>
        </p:txBody>
      </p:sp>
      <p:sp>
        <p:nvSpPr>
          <p:cNvPr id="4" name="Slide Number Placeholder 3"/>
          <p:cNvSpPr>
            <a:spLocks noGrp="1"/>
          </p:cNvSpPr>
          <p:nvPr>
            <p:ph type="sldNum" sz="quarter" idx="5"/>
          </p:nvPr>
        </p:nvSpPr>
        <p:spPr/>
        <p:txBody>
          <a:bodyPr/>
          <a:lstStyle/>
          <a:p>
            <a:fld id="{911EAC94-3DEE-054E-8261-AADB6EF47C65}" type="slidenum">
              <a:rPr lang="en-US" smtClean="0"/>
              <a:t>6</a:t>
            </a:fld>
            <a:endParaRPr lang="en-US"/>
          </a:p>
        </p:txBody>
      </p:sp>
    </p:spTree>
    <p:extLst>
      <p:ext uri="{BB962C8B-B14F-4D97-AF65-F5344CB8AC3E}">
        <p14:creationId xmlns:p14="http://schemas.microsoft.com/office/powerpoint/2010/main" val="265604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EAC94-3DEE-054E-8261-AADB6EF47C65}" type="slidenum">
              <a:rPr lang="en-US" smtClean="0"/>
              <a:t>9</a:t>
            </a:fld>
            <a:endParaRPr lang="en-US"/>
          </a:p>
        </p:txBody>
      </p:sp>
    </p:spTree>
    <p:extLst>
      <p:ext uri="{BB962C8B-B14F-4D97-AF65-F5344CB8AC3E}">
        <p14:creationId xmlns:p14="http://schemas.microsoft.com/office/powerpoint/2010/main" val="4053972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Milestones every 2 weeks</a:t>
            </a:r>
          </a:p>
        </p:txBody>
      </p:sp>
      <p:sp>
        <p:nvSpPr>
          <p:cNvPr id="4" name="Slide Number Placeholder 3"/>
          <p:cNvSpPr>
            <a:spLocks noGrp="1"/>
          </p:cNvSpPr>
          <p:nvPr>
            <p:ph type="sldNum" sz="quarter" idx="5"/>
          </p:nvPr>
        </p:nvSpPr>
        <p:spPr/>
        <p:txBody>
          <a:bodyPr/>
          <a:lstStyle/>
          <a:p>
            <a:fld id="{911EAC94-3DEE-054E-8261-AADB6EF47C65}" type="slidenum">
              <a:rPr lang="en-US" smtClean="0"/>
              <a:t>12</a:t>
            </a:fld>
            <a:endParaRPr lang="en-US"/>
          </a:p>
        </p:txBody>
      </p:sp>
    </p:spTree>
    <p:extLst>
      <p:ext uri="{BB962C8B-B14F-4D97-AF65-F5344CB8AC3E}">
        <p14:creationId xmlns:p14="http://schemas.microsoft.com/office/powerpoint/2010/main" val="957986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bunch of documents created vs 1 formal doc</a:t>
            </a:r>
          </a:p>
        </p:txBody>
      </p:sp>
      <p:sp>
        <p:nvSpPr>
          <p:cNvPr id="4" name="Slide Number Placeholder 3"/>
          <p:cNvSpPr>
            <a:spLocks noGrp="1"/>
          </p:cNvSpPr>
          <p:nvPr>
            <p:ph type="sldNum" sz="quarter" idx="5"/>
          </p:nvPr>
        </p:nvSpPr>
        <p:spPr/>
        <p:txBody>
          <a:bodyPr/>
          <a:lstStyle/>
          <a:p>
            <a:fld id="{911EAC94-3DEE-054E-8261-AADB6EF47C65}" type="slidenum">
              <a:rPr lang="en-US" smtClean="0"/>
              <a:t>13</a:t>
            </a:fld>
            <a:endParaRPr lang="en-US"/>
          </a:p>
        </p:txBody>
      </p:sp>
    </p:spTree>
    <p:extLst>
      <p:ext uri="{BB962C8B-B14F-4D97-AF65-F5344CB8AC3E}">
        <p14:creationId xmlns:p14="http://schemas.microsoft.com/office/powerpoint/2010/main" val="1880928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linear</a:t>
            </a:r>
          </a:p>
        </p:txBody>
      </p:sp>
      <p:sp>
        <p:nvSpPr>
          <p:cNvPr id="4" name="Slide Number Placeholder 3"/>
          <p:cNvSpPr>
            <a:spLocks noGrp="1"/>
          </p:cNvSpPr>
          <p:nvPr>
            <p:ph type="sldNum" sz="quarter" idx="5"/>
          </p:nvPr>
        </p:nvSpPr>
        <p:spPr/>
        <p:txBody>
          <a:bodyPr/>
          <a:lstStyle/>
          <a:p>
            <a:fld id="{911EAC94-3DEE-054E-8261-AADB6EF47C65}" type="slidenum">
              <a:rPr lang="en-US" smtClean="0"/>
              <a:t>18</a:t>
            </a:fld>
            <a:endParaRPr lang="en-US"/>
          </a:p>
        </p:txBody>
      </p:sp>
    </p:spTree>
    <p:extLst>
      <p:ext uri="{BB962C8B-B14F-4D97-AF65-F5344CB8AC3E}">
        <p14:creationId xmlns:p14="http://schemas.microsoft.com/office/powerpoint/2010/main" val="17547406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EAC94-3DEE-054E-8261-AADB6EF47C65}" type="slidenum">
              <a:rPr lang="en-US" smtClean="0"/>
              <a:t>19</a:t>
            </a:fld>
            <a:endParaRPr lang="en-US"/>
          </a:p>
        </p:txBody>
      </p:sp>
    </p:spTree>
    <p:extLst>
      <p:ext uri="{BB962C8B-B14F-4D97-AF65-F5344CB8AC3E}">
        <p14:creationId xmlns:p14="http://schemas.microsoft.com/office/powerpoint/2010/main" val="1646292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EAC94-3DEE-054E-8261-AADB6EF47C65}" type="slidenum">
              <a:rPr lang="en-US" smtClean="0"/>
              <a:t>29</a:t>
            </a:fld>
            <a:endParaRPr lang="en-US"/>
          </a:p>
        </p:txBody>
      </p:sp>
    </p:spTree>
    <p:extLst>
      <p:ext uri="{BB962C8B-B14F-4D97-AF65-F5344CB8AC3E}">
        <p14:creationId xmlns:p14="http://schemas.microsoft.com/office/powerpoint/2010/main" val="3130634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4BB1-AB32-204B-8A0B-177D5CEEAA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40E5F34-BD88-854D-BF4A-A96524F73B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C8CEC8-E1A8-9440-A4C0-B4243F29739B}"/>
              </a:ext>
            </a:extLst>
          </p:cNvPr>
          <p:cNvSpPr>
            <a:spLocks noGrp="1"/>
          </p:cNvSpPr>
          <p:nvPr>
            <p:ph type="dt" sz="half" idx="10"/>
          </p:nvPr>
        </p:nvSpPr>
        <p:spPr/>
        <p:txBody>
          <a:bodyPr/>
          <a:lstStyle/>
          <a:p>
            <a:fld id="{B6C153B0-5B6B-354C-A820-AEB33431E236}" type="datetimeFigureOut">
              <a:rPr lang="en-US" smtClean="0"/>
              <a:t>9/8/2022</a:t>
            </a:fld>
            <a:endParaRPr lang="en-US"/>
          </a:p>
        </p:txBody>
      </p:sp>
      <p:sp>
        <p:nvSpPr>
          <p:cNvPr id="5" name="Footer Placeholder 4">
            <a:extLst>
              <a:ext uri="{FF2B5EF4-FFF2-40B4-BE49-F238E27FC236}">
                <a16:creationId xmlns:a16="http://schemas.microsoft.com/office/drawing/2014/main" id="{391AEC2C-68B5-754B-A8E9-93B86C4C13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D75D70-83F2-EA48-8AF5-EB6A55F7B903}"/>
              </a:ext>
            </a:extLst>
          </p:cNvPr>
          <p:cNvSpPr>
            <a:spLocks noGrp="1"/>
          </p:cNvSpPr>
          <p:nvPr>
            <p:ph type="sldNum" sz="quarter" idx="12"/>
          </p:nvPr>
        </p:nvSpPr>
        <p:spPr/>
        <p:txBody>
          <a:bodyPr/>
          <a:lstStyle/>
          <a:p>
            <a:fld id="{B27A2D3D-DAE5-BC41-9AF4-D78A5B9318D4}" type="slidenum">
              <a:rPr lang="en-US" smtClean="0"/>
              <a:t>‹#›</a:t>
            </a:fld>
            <a:endParaRPr lang="en-US"/>
          </a:p>
        </p:txBody>
      </p:sp>
    </p:spTree>
    <p:extLst>
      <p:ext uri="{BB962C8B-B14F-4D97-AF65-F5344CB8AC3E}">
        <p14:creationId xmlns:p14="http://schemas.microsoft.com/office/powerpoint/2010/main" val="2562877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AABC7-59AE-D94D-82ED-AE362E6EA03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1C0772D-99E1-6445-8343-76D94B4DF3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D8CD2D-E605-944F-9B59-06E9BDE24FC0}"/>
              </a:ext>
            </a:extLst>
          </p:cNvPr>
          <p:cNvSpPr>
            <a:spLocks noGrp="1"/>
          </p:cNvSpPr>
          <p:nvPr>
            <p:ph type="dt" sz="half" idx="10"/>
          </p:nvPr>
        </p:nvSpPr>
        <p:spPr/>
        <p:txBody>
          <a:bodyPr/>
          <a:lstStyle/>
          <a:p>
            <a:fld id="{B6C153B0-5B6B-354C-A820-AEB33431E236}" type="datetimeFigureOut">
              <a:rPr lang="en-US" smtClean="0"/>
              <a:t>9/8/2022</a:t>
            </a:fld>
            <a:endParaRPr lang="en-US"/>
          </a:p>
        </p:txBody>
      </p:sp>
      <p:sp>
        <p:nvSpPr>
          <p:cNvPr id="5" name="Footer Placeholder 4">
            <a:extLst>
              <a:ext uri="{FF2B5EF4-FFF2-40B4-BE49-F238E27FC236}">
                <a16:creationId xmlns:a16="http://schemas.microsoft.com/office/drawing/2014/main" id="{B57D0525-5F3E-B542-9720-B37F12AFFD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5E37D9-0B0D-FA49-82F4-F7CB76124CEE}"/>
              </a:ext>
            </a:extLst>
          </p:cNvPr>
          <p:cNvSpPr>
            <a:spLocks noGrp="1"/>
          </p:cNvSpPr>
          <p:nvPr>
            <p:ph type="sldNum" sz="quarter" idx="12"/>
          </p:nvPr>
        </p:nvSpPr>
        <p:spPr/>
        <p:txBody>
          <a:bodyPr/>
          <a:lstStyle/>
          <a:p>
            <a:fld id="{B27A2D3D-DAE5-BC41-9AF4-D78A5B9318D4}" type="slidenum">
              <a:rPr lang="en-US" smtClean="0"/>
              <a:t>‹#›</a:t>
            </a:fld>
            <a:endParaRPr lang="en-US"/>
          </a:p>
        </p:txBody>
      </p:sp>
    </p:spTree>
    <p:extLst>
      <p:ext uri="{BB962C8B-B14F-4D97-AF65-F5344CB8AC3E}">
        <p14:creationId xmlns:p14="http://schemas.microsoft.com/office/powerpoint/2010/main" val="4152198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3ED395-87E5-104D-9BCE-940240BA419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E9B2D16-C67F-2B4D-B459-D7DD76789B2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E06D51-0743-E644-95BB-B3F578CBBB0E}"/>
              </a:ext>
            </a:extLst>
          </p:cNvPr>
          <p:cNvSpPr>
            <a:spLocks noGrp="1"/>
          </p:cNvSpPr>
          <p:nvPr>
            <p:ph type="dt" sz="half" idx="10"/>
          </p:nvPr>
        </p:nvSpPr>
        <p:spPr/>
        <p:txBody>
          <a:bodyPr/>
          <a:lstStyle/>
          <a:p>
            <a:fld id="{B6C153B0-5B6B-354C-A820-AEB33431E236}" type="datetimeFigureOut">
              <a:rPr lang="en-US" smtClean="0"/>
              <a:t>9/8/2022</a:t>
            </a:fld>
            <a:endParaRPr lang="en-US"/>
          </a:p>
        </p:txBody>
      </p:sp>
      <p:sp>
        <p:nvSpPr>
          <p:cNvPr id="5" name="Footer Placeholder 4">
            <a:extLst>
              <a:ext uri="{FF2B5EF4-FFF2-40B4-BE49-F238E27FC236}">
                <a16:creationId xmlns:a16="http://schemas.microsoft.com/office/drawing/2014/main" id="{859C826C-86DE-3047-857E-2DDA04E5BD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FC6198-01C4-1E4C-90E6-DD4277713573}"/>
              </a:ext>
            </a:extLst>
          </p:cNvPr>
          <p:cNvSpPr>
            <a:spLocks noGrp="1"/>
          </p:cNvSpPr>
          <p:nvPr>
            <p:ph type="sldNum" sz="quarter" idx="12"/>
          </p:nvPr>
        </p:nvSpPr>
        <p:spPr/>
        <p:txBody>
          <a:bodyPr/>
          <a:lstStyle/>
          <a:p>
            <a:fld id="{B27A2D3D-DAE5-BC41-9AF4-D78A5B9318D4}" type="slidenum">
              <a:rPr lang="en-US" smtClean="0"/>
              <a:t>‹#›</a:t>
            </a:fld>
            <a:endParaRPr lang="en-US"/>
          </a:p>
        </p:txBody>
      </p:sp>
    </p:spTree>
    <p:extLst>
      <p:ext uri="{BB962C8B-B14F-4D97-AF65-F5344CB8AC3E}">
        <p14:creationId xmlns:p14="http://schemas.microsoft.com/office/powerpoint/2010/main" val="58286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582B2-AF69-1648-AF8C-68923F569B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61EA4-4CE3-314A-8971-5E229A6480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E69692-6407-C343-A83A-F2E77BC45D6E}"/>
              </a:ext>
            </a:extLst>
          </p:cNvPr>
          <p:cNvSpPr>
            <a:spLocks noGrp="1"/>
          </p:cNvSpPr>
          <p:nvPr>
            <p:ph type="dt" sz="half" idx="10"/>
          </p:nvPr>
        </p:nvSpPr>
        <p:spPr/>
        <p:txBody>
          <a:bodyPr/>
          <a:lstStyle/>
          <a:p>
            <a:fld id="{B6C153B0-5B6B-354C-A820-AEB33431E236}" type="datetimeFigureOut">
              <a:rPr lang="en-US" smtClean="0"/>
              <a:t>9/8/2022</a:t>
            </a:fld>
            <a:endParaRPr lang="en-US"/>
          </a:p>
        </p:txBody>
      </p:sp>
      <p:sp>
        <p:nvSpPr>
          <p:cNvPr id="5" name="Footer Placeholder 4">
            <a:extLst>
              <a:ext uri="{FF2B5EF4-FFF2-40B4-BE49-F238E27FC236}">
                <a16:creationId xmlns:a16="http://schemas.microsoft.com/office/drawing/2014/main" id="{EC72B1B3-C5B2-4144-9F3F-4F16A9C530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E694BA-2696-6B41-B1D6-7D67C23E8235}"/>
              </a:ext>
            </a:extLst>
          </p:cNvPr>
          <p:cNvSpPr>
            <a:spLocks noGrp="1"/>
          </p:cNvSpPr>
          <p:nvPr>
            <p:ph type="sldNum" sz="quarter" idx="12"/>
          </p:nvPr>
        </p:nvSpPr>
        <p:spPr/>
        <p:txBody>
          <a:bodyPr/>
          <a:lstStyle/>
          <a:p>
            <a:fld id="{B27A2D3D-DAE5-BC41-9AF4-D78A5B9318D4}" type="slidenum">
              <a:rPr lang="en-US" smtClean="0"/>
              <a:t>‹#›</a:t>
            </a:fld>
            <a:endParaRPr lang="en-US"/>
          </a:p>
        </p:txBody>
      </p:sp>
    </p:spTree>
    <p:extLst>
      <p:ext uri="{BB962C8B-B14F-4D97-AF65-F5344CB8AC3E}">
        <p14:creationId xmlns:p14="http://schemas.microsoft.com/office/powerpoint/2010/main" val="3064578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EC5FF-AA4D-8E48-BF83-118CA2E657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7C38D33-B545-1E40-A7C5-D80E83D000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73486BD-AF49-3646-9FA9-4813D3A5C0CC}"/>
              </a:ext>
            </a:extLst>
          </p:cNvPr>
          <p:cNvSpPr>
            <a:spLocks noGrp="1"/>
          </p:cNvSpPr>
          <p:nvPr>
            <p:ph type="dt" sz="half" idx="10"/>
          </p:nvPr>
        </p:nvSpPr>
        <p:spPr/>
        <p:txBody>
          <a:bodyPr/>
          <a:lstStyle/>
          <a:p>
            <a:fld id="{B6C153B0-5B6B-354C-A820-AEB33431E236}" type="datetimeFigureOut">
              <a:rPr lang="en-US" smtClean="0"/>
              <a:t>9/8/2022</a:t>
            </a:fld>
            <a:endParaRPr lang="en-US"/>
          </a:p>
        </p:txBody>
      </p:sp>
      <p:sp>
        <p:nvSpPr>
          <p:cNvPr id="5" name="Footer Placeholder 4">
            <a:extLst>
              <a:ext uri="{FF2B5EF4-FFF2-40B4-BE49-F238E27FC236}">
                <a16:creationId xmlns:a16="http://schemas.microsoft.com/office/drawing/2014/main" id="{3B1E2F78-E00C-594D-AB28-BBD732DCB9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4882C7-8468-3F41-9F44-8A17419436D5}"/>
              </a:ext>
            </a:extLst>
          </p:cNvPr>
          <p:cNvSpPr>
            <a:spLocks noGrp="1"/>
          </p:cNvSpPr>
          <p:nvPr>
            <p:ph type="sldNum" sz="quarter" idx="12"/>
          </p:nvPr>
        </p:nvSpPr>
        <p:spPr/>
        <p:txBody>
          <a:bodyPr/>
          <a:lstStyle/>
          <a:p>
            <a:fld id="{B27A2D3D-DAE5-BC41-9AF4-D78A5B9318D4}" type="slidenum">
              <a:rPr lang="en-US" smtClean="0"/>
              <a:t>‹#›</a:t>
            </a:fld>
            <a:endParaRPr lang="en-US"/>
          </a:p>
        </p:txBody>
      </p:sp>
    </p:spTree>
    <p:extLst>
      <p:ext uri="{BB962C8B-B14F-4D97-AF65-F5344CB8AC3E}">
        <p14:creationId xmlns:p14="http://schemas.microsoft.com/office/powerpoint/2010/main" val="482880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00E5A-1B50-C24C-9256-4A53406249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80A0B4-1346-C746-A141-CA275B2A9D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37E0FCD-8278-574F-B36C-815FC8F733D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B443BF-F116-BE48-B2D0-8761F6AB2D19}"/>
              </a:ext>
            </a:extLst>
          </p:cNvPr>
          <p:cNvSpPr>
            <a:spLocks noGrp="1"/>
          </p:cNvSpPr>
          <p:nvPr>
            <p:ph type="dt" sz="half" idx="10"/>
          </p:nvPr>
        </p:nvSpPr>
        <p:spPr/>
        <p:txBody>
          <a:bodyPr/>
          <a:lstStyle/>
          <a:p>
            <a:fld id="{B6C153B0-5B6B-354C-A820-AEB33431E236}" type="datetimeFigureOut">
              <a:rPr lang="en-US" smtClean="0"/>
              <a:t>9/8/2022</a:t>
            </a:fld>
            <a:endParaRPr lang="en-US"/>
          </a:p>
        </p:txBody>
      </p:sp>
      <p:sp>
        <p:nvSpPr>
          <p:cNvPr id="6" name="Footer Placeholder 5">
            <a:extLst>
              <a:ext uri="{FF2B5EF4-FFF2-40B4-BE49-F238E27FC236}">
                <a16:creationId xmlns:a16="http://schemas.microsoft.com/office/drawing/2014/main" id="{8403578F-620F-8942-B066-194E7B10B7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F29D68-1D70-6743-A4CB-1D98D678DE06}"/>
              </a:ext>
            </a:extLst>
          </p:cNvPr>
          <p:cNvSpPr>
            <a:spLocks noGrp="1"/>
          </p:cNvSpPr>
          <p:nvPr>
            <p:ph type="sldNum" sz="quarter" idx="12"/>
          </p:nvPr>
        </p:nvSpPr>
        <p:spPr/>
        <p:txBody>
          <a:bodyPr/>
          <a:lstStyle/>
          <a:p>
            <a:fld id="{B27A2D3D-DAE5-BC41-9AF4-D78A5B9318D4}" type="slidenum">
              <a:rPr lang="en-US" smtClean="0"/>
              <a:t>‹#›</a:t>
            </a:fld>
            <a:endParaRPr lang="en-US"/>
          </a:p>
        </p:txBody>
      </p:sp>
    </p:spTree>
    <p:extLst>
      <p:ext uri="{BB962C8B-B14F-4D97-AF65-F5344CB8AC3E}">
        <p14:creationId xmlns:p14="http://schemas.microsoft.com/office/powerpoint/2010/main" val="2204752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68649-15A7-4740-AE37-6EB13DABA7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BE6E4A3-8A12-F749-9AF9-96C6E651E1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E1C927A-B837-C342-833A-728F1BB79A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68D8404-A83B-5645-A01B-87AF3A793B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ECD30BF-DA0D-F842-B7F6-E5AD713742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EBE71E-3E37-E640-914B-F7360EB1B0FC}"/>
              </a:ext>
            </a:extLst>
          </p:cNvPr>
          <p:cNvSpPr>
            <a:spLocks noGrp="1"/>
          </p:cNvSpPr>
          <p:nvPr>
            <p:ph type="dt" sz="half" idx="10"/>
          </p:nvPr>
        </p:nvSpPr>
        <p:spPr/>
        <p:txBody>
          <a:bodyPr/>
          <a:lstStyle/>
          <a:p>
            <a:fld id="{B6C153B0-5B6B-354C-A820-AEB33431E236}" type="datetimeFigureOut">
              <a:rPr lang="en-US" smtClean="0"/>
              <a:t>9/8/2022</a:t>
            </a:fld>
            <a:endParaRPr lang="en-US"/>
          </a:p>
        </p:txBody>
      </p:sp>
      <p:sp>
        <p:nvSpPr>
          <p:cNvPr id="8" name="Footer Placeholder 7">
            <a:extLst>
              <a:ext uri="{FF2B5EF4-FFF2-40B4-BE49-F238E27FC236}">
                <a16:creationId xmlns:a16="http://schemas.microsoft.com/office/drawing/2014/main" id="{78BD2174-F71B-844D-A15D-27EA10EE6B8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8663C9F-4F4E-D44D-B31E-D0D1F2C0468A}"/>
              </a:ext>
            </a:extLst>
          </p:cNvPr>
          <p:cNvSpPr>
            <a:spLocks noGrp="1"/>
          </p:cNvSpPr>
          <p:nvPr>
            <p:ph type="sldNum" sz="quarter" idx="12"/>
          </p:nvPr>
        </p:nvSpPr>
        <p:spPr/>
        <p:txBody>
          <a:bodyPr/>
          <a:lstStyle/>
          <a:p>
            <a:fld id="{B27A2D3D-DAE5-BC41-9AF4-D78A5B9318D4}" type="slidenum">
              <a:rPr lang="en-US" smtClean="0"/>
              <a:t>‹#›</a:t>
            </a:fld>
            <a:endParaRPr lang="en-US"/>
          </a:p>
        </p:txBody>
      </p:sp>
    </p:spTree>
    <p:extLst>
      <p:ext uri="{BB962C8B-B14F-4D97-AF65-F5344CB8AC3E}">
        <p14:creationId xmlns:p14="http://schemas.microsoft.com/office/powerpoint/2010/main" val="2313861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C10A9-0303-6347-AB58-2D9D480C39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5EEE22F-C3BF-2246-A5F9-F214D2C23785}"/>
              </a:ext>
            </a:extLst>
          </p:cNvPr>
          <p:cNvSpPr>
            <a:spLocks noGrp="1"/>
          </p:cNvSpPr>
          <p:nvPr>
            <p:ph type="dt" sz="half" idx="10"/>
          </p:nvPr>
        </p:nvSpPr>
        <p:spPr/>
        <p:txBody>
          <a:bodyPr/>
          <a:lstStyle/>
          <a:p>
            <a:fld id="{B6C153B0-5B6B-354C-A820-AEB33431E236}" type="datetimeFigureOut">
              <a:rPr lang="en-US" smtClean="0"/>
              <a:t>9/8/2022</a:t>
            </a:fld>
            <a:endParaRPr lang="en-US"/>
          </a:p>
        </p:txBody>
      </p:sp>
      <p:sp>
        <p:nvSpPr>
          <p:cNvPr id="4" name="Footer Placeholder 3">
            <a:extLst>
              <a:ext uri="{FF2B5EF4-FFF2-40B4-BE49-F238E27FC236}">
                <a16:creationId xmlns:a16="http://schemas.microsoft.com/office/drawing/2014/main" id="{99A8E23B-1377-DE49-8E6F-F0185E105F1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EA8A82-9421-7D4E-A645-3C0D69E70E19}"/>
              </a:ext>
            </a:extLst>
          </p:cNvPr>
          <p:cNvSpPr>
            <a:spLocks noGrp="1"/>
          </p:cNvSpPr>
          <p:nvPr>
            <p:ph type="sldNum" sz="quarter" idx="12"/>
          </p:nvPr>
        </p:nvSpPr>
        <p:spPr/>
        <p:txBody>
          <a:bodyPr/>
          <a:lstStyle/>
          <a:p>
            <a:fld id="{B27A2D3D-DAE5-BC41-9AF4-D78A5B9318D4}" type="slidenum">
              <a:rPr lang="en-US" smtClean="0"/>
              <a:t>‹#›</a:t>
            </a:fld>
            <a:endParaRPr lang="en-US"/>
          </a:p>
        </p:txBody>
      </p:sp>
    </p:spTree>
    <p:extLst>
      <p:ext uri="{BB962C8B-B14F-4D97-AF65-F5344CB8AC3E}">
        <p14:creationId xmlns:p14="http://schemas.microsoft.com/office/powerpoint/2010/main" val="535184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1FD94D-EC7B-0E4F-9E36-DFBF0C2401CF}"/>
              </a:ext>
            </a:extLst>
          </p:cNvPr>
          <p:cNvSpPr>
            <a:spLocks noGrp="1"/>
          </p:cNvSpPr>
          <p:nvPr>
            <p:ph type="dt" sz="half" idx="10"/>
          </p:nvPr>
        </p:nvSpPr>
        <p:spPr/>
        <p:txBody>
          <a:bodyPr/>
          <a:lstStyle/>
          <a:p>
            <a:fld id="{B6C153B0-5B6B-354C-A820-AEB33431E236}" type="datetimeFigureOut">
              <a:rPr lang="en-US" smtClean="0"/>
              <a:t>9/8/2022</a:t>
            </a:fld>
            <a:endParaRPr lang="en-US"/>
          </a:p>
        </p:txBody>
      </p:sp>
      <p:sp>
        <p:nvSpPr>
          <p:cNvPr id="3" name="Footer Placeholder 2">
            <a:extLst>
              <a:ext uri="{FF2B5EF4-FFF2-40B4-BE49-F238E27FC236}">
                <a16:creationId xmlns:a16="http://schemas.microsoft.com/office/drawing/2014/main" id="{4E08EF88-87DC-7843-9152-FCCC496D000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5B1776-4AC8-B947-802E-4F9E08365CC5}"/>
              </a:ext>
            </a:extLst>
          </p:cNvPr>
          <p:cNvSpPr>
            <a:spLocks noGrp="1"/>
          </p:cNvSpPr>
          <p:nvPr>
            <p:ph type="sldNum" sz="quarter" idx="12"/>
          </p:nvPr>
        </p:nvSpPr>
        <p:spPr/>
        <p:txBody>
          <a:bodyPr/>
          <a:lstStyle/>
          <a:p>
            <a:fld id="{B27A2D3D-DAE5-BC41-9AF4-D78A5B9318D4}" type="slidenum">
              <a:rPr lang="en-US" smtClean="0"/>
              <a:t>‹#›</a:t>
            </a:fld>
            <a:endParaRPr lang="en-US"/>
          </a:p>
        </p:txBody>
      </p:sp>
    </p:spTree>
    <p:extLst>
      <p:ext uri="{BB962C8B-B14F-4D97-AF65-F5344CB8AC3E}">
        <p14:creationId xmlns:p14="http://schemas.microsoft.com/office/powerpoint/2010/main" val="1357442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D68DD-9305-1E41-9973-7B8E5B626E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62582CF-5AAF-8145-A670-A0AD7E3336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CFD3CC-713B-2242-9602-E7F07610AC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40F481-50EA-884C-B561-69CA79F90202}"/>
              </a:ext>
            </a:extLst>
          </p:cNvPr>
          <p:cNvSpPr>
            <a:spLocks noGrp="1"/>
          </p:cNvSpPr>
          <p:nvPr>
            <p:ph type="dt" sz="half" idx="10"/>
          </p:nvPr>
        </p:nvSpPr>
        <p:spPr/>
        <p:txBody>
          <a:bodyPr/>
          <a:lstStyle/>
          <a:p>
            <a:fld id="{B6C153B0-5B6B-354C-A820-AEB33431E236}" type="datetimeFigureOut">
              <a:rPr lang="en-US" smtClean="0"/>
              <a:t>9/8/2022</a:t>
            </a:fld>
            <a:endParaRPr lang="en-US"/>
          </a:p>
        </p:txBody>
      </p:sp>
      <p:sp>
        <p:nvSpPr>
          <p:cNvPr id="6" name="Footer Placeholder 5">
            <a:extLst>
              <a:ext uri="{FF2B5EF4-FFF2-40B4-BE49-F238E27FC236}">
                <a16:creationId xmlns:a16="http://schemas.microsoft.com/office/drawing/2014/main" id="{06096B02-11F6-2240-8E8F-49E053CCF8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402564-E765-8B44-80B3-9AE327647CC6}"/>
              </a:ext>
            </a:extLst>
          </p:cNvPr>
          <p:cNvSpPr>
            <a:spLocks noGrp="1"/>
          </p:cNvSpPr>
          <p:nvPr>
            <p:ph type="sldNum" sz="quarter" idx="12"/>
          </p:nvPr>
        </p:nvSpPr>
        <p:spPr/>
        <p:txBody>
          <a:bodyPr/>
          <a:lstStyle/>
          <a:p>
            <a:fld id="{B27A2D3D-DAE5-BC41-9AF4-D78A5B9318D4}" type="slidenum">
              <a:rPr lang="en-US" smtClean="0"/>
              <a:t>‹#›</a:t>
            </a:fld>
            <a:endParaRPr lang="en-US"/>
          </a:p>
        </p:txBody>
      </p:sp>
    </p:spTree>
    <p:extLst>
      <p:ext uri="{BB962C8B-B14F-4D97-AF65-F5344CB8AC3E}">
        <p14:creationId xmlns:p14="http://schemas.microsoft.com/office/powerpoint/2010/main" val="3779818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48A61-B7D1-EA40-B580-90407B996B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EDB0A24-6A82-D142-9340-AB21CAC84A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EF9DD0-E623-F045-BB23-C26522B43A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D59550-199E-2D42-B759-751718B4D260}"/>
              </a:ext>
            </a:extLst>
          </p:cNvPr>
          <p:cNvSpPr>
            <a:spLocks noGrp="1"/>
          </p:cNvSpPr>
          <p:nvPr>
            <p:ph type="dt" sz="half" idx="10"/>
          </p:nvPr>
        </p:nvSpPr>
        <p:spPr/>
        <p:txBody>
          <a:bodyPr/>
          <a:lstStyle/>
          <a:p>
            <a:fld id="{B6C153B0-5B6B-354C-A820-AEB33431E236}" type="datetimeFigureOut">
              <a:rPr lang="en-US" smtClean="0"/>
              <a:t>9/8/2022</a:t>
            </a:fld>
            <a:endParaRPr lang="en-US"/>
          </a:p>
        </p:txBody>
      </p:sp>
      <p:sp>
        <p:nvSpPr>
          <p:cNvPr id="6" name="Footer Placeholder 5">
            <a:extLst>
              <a:ext uri="{FF2B5EF4-FFF2-40B4-BE49-F238E27FC236}">
                <a16:creationId xmlns:a16="http://schemas.microsoft.com/office/drawing/2014/main" id="{B1156331-24E7-D646-B9D4-676A809759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1556CF-0F5E-FA49-A078-71D664153571}"/>
              </a:ext>
            </a:extLst>
          </p:cNvPr>
          <p:cNvSpPr>
            <a:spLocks noGrp="1"/>
          </p:cNvSpPr>
          <p:nvPr>
            <p:ph type="sldNum" sz="quarter" idx="12"/>
          </p:nvPr>
        </p:nvSpPr>
        <p:spPr/>
        <p:txBody>
          <a:bodyPr/>
          <a:lstStyle/>
          <a:p>
            <a:fld id="{B27A2D3D-DAE5-BC41-9AF4-D78A5B9318D4}" type="slidenum">
              <a:rPr lang="en-US" smtClean="0"/>
              <a:t>‹#›</a:t>
            </a:fld>
            <a:endParaRPr lang="en-US"/>
          </a:p>
        </p:txBody>
      </p:sp>
    </p:spTree>
    <p:extLst>
      <p:ext uri="{BB962C8B-B14F-4D97-AF65-F5344CB8AC3E}">
        <p14:creationId xmlns:p14="http://schemas.microsoft.com/office/powerpoint/2010/main" val="561228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4857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A75E4A-0476-DF44-9C5C-701C74C384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AC446B4-28AB-9444-84E6-F03AA524B6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2D39751-A8B2-9B47-B0AA-6990199F9E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C153B0-5B6B-354C-A820-AEB33431E236}" type="datetimeFigureOut">
              <a:rPr lang="en-US" smtClean="0"/>
              <a:t>9/8/2022</a:t>
            </a:fld>
            <a:endParaRPr lang="en-US"/>
          </a:p>
        </p:txBody>
      </p:sp>
      <p:sp>
        <p:nvSpPr>
          <p:cNvPr id="5" name="Footer Placeholder 4">
            <a:extLst>
              <a:ext uri="{FF2B5EF4-FFF2-40B4-BE49-F238E27FC236}">
                <a16:creationId xmlns:a16="http://schemas.microsoft.com/office/drawing/2014/main" id="{DB08398E-17A8-1348-AFDB-B13F0CC9CA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A0620A-2103-6D40-A5CD-8EB74D0F63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7A2D3D-DAE5-BC41-9AF4-D78A5B9318D4}" type="slidenum">
              <a:rPr lang="en-US" smtClean="0"/>
              <a:t>‹#›</a:t>
            </a:fld>
            <a:endParaRPr lang="en-US"/>
          </a:p>
        </p:txBody>
      </p:sp>
    </p:spTree>
    <p:extLst>
      <p:ext uri="{BB962C8B-B14F-4D97-AF65-F5344CB8AC3E}">
        <p14:creationId xmlns:p14="http://schemas.microsoft.com/office/powerpoint/2010/main" val="3046825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23.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5.svg"/></Relationships>
</file>

<file path=ppt/slides/_rels/slide3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23.sv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www.projectmanager.com/task-lists"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Layout" Target="../slideLayouts/slideLayout2.xml"/><Relationship Id="rId1" Type="http://schemas.openxmlformats.org/officeDocument/2006/relationships/video" Target="https://www.youtube.com/embed/j6bN_yMeZzc?feature=oembed"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Layout" Target="../slideLayouts/slideLayout2.xml"/><Relationship Id="rId1" Type="http://schemas.openxmlformats.org/officeDocument/2006/relationships/video" Target="https://www.youtube.com/embed/AkKWahnGgi4?feature=oembed"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_rels/slide67.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_rels/slide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A10D2-560A-2143-BA6D-BB4C5EE22D75}"/>
              </a:ext>
            </a:extLst>
          </p:cNvPr>
          <p:cNvSpPr>
            <a:spLocks noGrp="1"/>
          </p:cNvSpPr>
          <p:nvPr>
            <p:ph type="ctrTitle"/>
          </p:nvPr>
        </p:nvSpPr>
        <p:spPr>
          <a:xfrm>
            <a:off x="477980" y="1122363"/>
            <a:ext cx="8431558" cy="3204134"/>
          </a:xfrm>
        </p:spPr>
        <p:txBody>
          <a:bodyPr anchor="b">
            <a:normAutofit/>
          </a:bodyPr>
          <a:lstStyle/>
          <a:p>
            <a:pPr algn="l"/>
            <a:r>
              <a:rPr lang="en-US" sz="4800" dirty="0"/>
              <a:t>Agile Software Development</a:t>
            </a:r>
          </a:p>
        </p:txBody>
      </p:sp>
      <p:sp>
        <p:nvSpPr>
          <p:cNvPr id="3" name="Subtitle 2">
            <a:extLst>
              <a:ext uri="{FF2B5EF4-FFF2-40B4-BE49-F238E27FC236}">
                <a16:creationId xmlns:a16="http://schemas.microsoft.com/office/drawing/2014/main" id="{FF4716F1-19D3-A545-977B-9AE542A1539F}"/>
              </a:ext>
            </a:extLst>
          </p:cNvPr>
          <p:cNvSpPr>
            <a:spLocks noGrp="1"/>
          </p:cNvSpPr>
          <p:nvPr>
            <p:ph type="subTitle" idx="1"/>
          </p:nvPr>
        </p:nvSpPr>
        <p:spPr>
          <a:xfrm>
            <a:off x="477980" y="4872922"/>
            <a:ext cx="4023359" cy="1208141"/>
          </a:xfrm>
        </p:spPr>
        <p:txBody>
          <a:bodyPr>
            <a:normAutofit/>
          </a:bodyPr>
          <a:lstStyle/>
          <a:p>
            <a:pPr algn="l"/>
            <a:r>
              <a:rPr lang="en-US" sz="2000" dirty="0"/>
              <a:t>Software Engineering</a:t>
            </a:r>
          </a:p>
          <a:p>
            <a:pPr algn="l"/>
            <a:r>
              <a:rPr lang="en-US" sz="2000" dirty="0"/>
              <a:t>Neil Toporski</a:t>
            </a:r>
          </a:p>
        </p:txBody>
      </p:sp>
    </p:spTree>
    <p:extLst>
      <p:ext uri="{BB962C8B-B14F-4D97-AF65-F5344CB8AC3E}">
        <p14:creationId xmlns:p14="http://schemas.microsoft.com/office/powerpoint/2010/main" val="17806705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5FF21-9D63-214E-A889-6A941849F438}"/>
              </a:ext>
            </a:extLst>
          </p:cNvPr>
          <p:cNvSpPr>
            <a:spLocks noGrp="1"/>
          </p:cNvSpPr>
          <p:nvPr>
            <p:ph type="title"/>
          </p:nvPr>
        </p:nvSpPr>
        <p:spPr/>
        <p:txBody>
          <a:bodyPr/>
          <a:lstStyle/>
          <a:p>
            <a:r>
              <a:rPr lang="en-US" dirty="0"/>
              <a:t>Agile Manifesto Explained</a:t>
            </a:r>
          </a:p>
        </p:txBody>
      </p:sp>
      <p:pic>
        <p:nvPicPr>
          <p:cNvPr id="1026" name="Picture 2" descr="Planisware | How can non-IT or non-software teams use Agile methodologies?">
            <a:extLst>
              <a:ext uri="{FF2B5EF4-FFF2-40B4-BE49-F238E27FC236}">
                <a16:creationId xmlns:a16="http://schemas.microsoft.com/office/drawing/2014/main" id="{3B553934-AE3A-724A-BD86-9D38E556E5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4000" y="1743075"/>
            <a:ext cx="6604000" cy="474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43045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95498A-D8AB-AB47-99E7-127E71E330DF}"/>
              </a:ext>
            </a:extLst>
          </p:cNvPr>
          <p:cNvSpPr>
            <a:spLocks noGrp="1"/>
          </p:cNvSpPr>
          <p:nvPr>
            <p:ph type="title"/>
          </p:nvPr>
        </p:nvSpPr>
        <p:spPr/>
        <p:txBody>
          <a:bodyPr/>
          <a:lstStyle/>
          <a:p>
            <a:r>
              <a:rPr lang="en-US" dirty="0"/>
              <a:t>Project Visualization</a:t>
            </a:r>
          </a:p>
        </p:txBody>
      </p:sp>
      <p:sp>
        <p:nvSpPr>
          <p:cNvPr id="10" name="Content Placeholder 9">
            <a:extLst>
              <a:ext uri="{FF2B5EF4-FFF2-40B4-BE49-F238E27FC236}">
                <a16:creationId xmlns:a16="http://schemas.microsoft.com/office/drawing/2014/main" id="{E67EEC92-6E30-7C4A-8F2B-97CCDE4AF6DD}"/>
              </a:ext>
            </a:extLst>
          </p:cNvPr>
          <p:cNvSpPr>
            <a:spLocks noGrp="1"/>
          </p:cNvSpPr>
          <p:nvPr>
            <p:ph sz="half" idx="2"/>
          </p:nvPr>
        </p:nvSpPr>
        <p:spPr>
          <a:xfrm>
            <a:off x="5413248" y="1825625"/>
            <a:ext cx="5940552" cy="4351338"/>
          </a:xfrm>
        </p:spPr>
        <p:txBody>
          <a:bodyPr>
            <a:normAutofit fontScale="85000" lnSpcReduction="20000"/>
          </a:bodyPr>
          <a:lstStyle/>
          <a:p>
            <a:pPr marL="0" indent="0">
              <a:buNone/>
            </a:pPr>
            <a:r>
              <a:rPr lang="en-US" dirty="0"/>
              <a:t>Sprint Visualization </a:t>
            </a:r>
          </a:p>
          <a:p>
            <a:pPr marL="514350" indent="-514350">
              <a:buFont typeface="+mj-lt"/>
              <a:buAutoNum type="arabicPeriod"/>
            </a:pPr>
            <a:r>
              <a:rPr lang="en-US" dirty="0"/>
              <a:t>Use Trello's Burn Down capability (Or Excel with difficulty on Y axis) </a:t>
            </a:r>
          </a:p>
          <a:p>
            <a:pPr marL="514350" indent="-514350">
              <a:buFont typeface="+mj-lt"/>
              <a:buAutoNum type="arabicPeriod"/>
            </a:pPr>
            <a:r>
              <a:rPr lang="en-US" dirty="0"/>
              <a:t>Accept hours as unit for Y axis </a:t>
            </a:r>
          </a:p>
          <a:p>
            <a:pPr marL="514350" indent="-514350">
              <a:buFont typeface="+mj-lt"/>
              <a:buAutoNum type="arabicPeriod"/>
            </a:pPr>
            <a:r>
              <a:rPr lang="en-US" dirty="0"/>
              <a:t>Update at Daily Scrum </a:t>
            </a:r>
          </a:p>
          <a:p>
            <a:pPr marL="0" indent="0">
              <a:buNone/>
            </a:pPr>
            <a:endParaRPr lang="en-US" dirty="0"/>
          </a:p>
          <a:p>
            <a:pPr marL="0" indent="0">
              <a:buNone/>
            </a:pPr>
            <a:r>
              <a:rPr lang="en-US" dirty="0"/>
              <a:t>Release Visualization (Sprints 1 to 5) </a:t>
            </a:r>
          </a:p>
          <a:p>
            <a:pPr marL="514350" indent="-514350">
              <a:buFont typeface="+mj-lt"/>
              <a:buAutoNum type="arabicPeriod"/>
            </a:pPr>
            <a:r>
              <a:rPr lang="en-US" dirty="0"/>
              <a:t>Use Burn Up charts </a:t>
            </a:r>
          </a:p>
          <a:p>
            <a:pPr marL="514350" indent="-514350">
              <a:buFont typeface="+mj-lt"/>
              <a:buAutoNum type="arabicPeriod"/>
            </a:pPr>
            <a:r>
              <a:rPr lang="en-US" dirty="0"/>
              <a:t>Create two charts </a:t>
            </a:r>
          </a:p>
          <a:p>
            <a:pPr marL="971550" lvl="1" indent="-514350">
              <a:buFont typeface="+mj-lt"/>
              <a:buAutoNum type="arabicPeriod"/>
            </a:pPr>
            <a:r>
              <a:rPr lang="en-US" dirty="0"/>
              <a:t>1 with Business Value on the Y axis </a:t>
            </a:r>
          </a:p>
          <a:p>
            <a:pPr marL="971550" lvl="1" indent="-514350">
              <a:buFont typeface="+mj-lt"/>
              <a:buAutoNum type="arabicPeriod"/>
            </a:pPr>
            <a:r>
              <a:rPr lang="en-US" dirty="0"/>
              <a:t>1 with Effort (PBI Sizing) on the Y axis </a:t>
            </a:r>
          </a:p>
          <a:p>
            <a:pPr marL="514350" indent="-514350">
              <a:buFont typeface="+mj-lt"/>
              <a:buAutoNum type="arabicPeriod"/>
            </a:pPr>
            <a:r>
              <a:rPr lang="en-US" dirty="0"/>
              <a:t>Update prior to each Sprint Review </a:t>
            </a:r>
          </a:p>
        </p:txBody>
      </p:sp>
      <p:pic>
        <p:nvPicPr>
          <p:cNvPr id="11" name="Picture 10">
            <a:extLst>
              <a:ext uri="{FF2B5EF4-FFF2-40B4-BE49-F238E27FC236}">
                <a16:creationId xmlns:a16="http://schemas.microsoft.com/office/drawing/2014/main" id="{2B09485F-B7FE-294F-B5BA-90804D2B03C3}"/>
              </a:ext>
            </a:extLst>
          </p:cNvPr>
          <p:cNvPicPr>
            <a:picLocks noChangeAspect="1"/>
          </p:cNvPicPr>
          <p:nvPr/>
        </p:nvPicPr>
        <p:blipFill>
          <a:blip r:embed="rId3"/>
          <a:stretch>
            <a:fillRect/>
          </a:stretch>
        </p:blipFill>
        <p:spPr>
          <a:xfrm>
            <a:off x="732277" y="1690688"/>
            <a:ext cx="4022604" cy="2357246"/>
          </a:xfrm>
          <a:prstGeom prst="rect">
            <a:avLst/>
          </a:prstGeom>
        </p:spPr>
      </p:pic>
      <p:pic>
        <p:nvPicPr>
          <p:cNvPr id="12" name="Picture 11">
            <a:extLst>
              <a:ext uri="{FF2B5EF4-FFF2-40B4-BE49-F238E27FC236}">
                <a16:creationId xmlns:a16="http://schemas.microsoft.com/office/drawing/2014/main" id="{088D6509-37B3-C845-9EC7-780070B1A0F4}"/>
              </a:ext>
            </a:extLst>
          </p:cNvPr>
          <p:cNvPicPr>
            <a:picLocks noChangeAspect="1"/>
          </p:cNvPicPr>
          <p:nvPr/>
        </p:nvPicPr>
        <p:blipFill>
          <a:blip r:embed="rId4"/>
          <a:stretch>
            <a:fillRect/>
          </a:stretch>
        </p:blipFill>
        <p:spPr>
          <a:xfrm>
            <a:off x="1035677" y="4096516"/>
            <a:ext cx="3719204" cy="2540122"/>
          </a:xfrm>
          <a:prstGeom prst="rect">
            <a:avLst/>
          </a:prstGeom>
        </p:spPr>
      </p:pic>
    </p:spTree>
    <p:extLst>
      <p:ext uri="{BB962C8B-B14F-4D97-AF65-F5344CB8AC3E}">
        <p14:creationId xmlns:p14="http://schemas.microsoft.com/office/powerpoint/2010/main" val="2299078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3AD53-2FD6-BF49-AFF0-5145DEB5809F}"/>
              </a:ext>
            </a:extLst>
          </p:cNvPr>
          <p:cNvSpPr>
            <a:spLocks noGrp="1"/>
          </p:cNvSpPr>
          <p:nvPr>
            <p:ph type="title"/>
          </p:nvPr>
        </p:nvSpPr>
        <p:spPr/>
        <p:txBody>
          <a:bodyPr/>
          <a:lstStyle/>
          <a:p>
            <a:r>
              <a:rPr lang="en-US" dirty="0">
                <a:solidFill>
                  <a:srgbClr val="0070C0"/>
                </a:solidFill>
              </a:rPr>
              <a:t>2. Agile vs Scrum [Outline]</a:t>
            </a:r>
          </a:p>
        </p:txBody>
      </p:sp>
      <p:sp>
        <p:nvSpPr>
          <p:cNvPr id="3" name="Content Placeholder 2">
            <a:extLst>
              <a:ext uri="{FF2B5EF4-FFF2-40B4-BE49-F238E27FC236}">
                <a16:creationId xmlns:a16="http://schemas.microsoft.com/office/drawing/2014/main" id="{F5E8D901-13D9-5A4C-BC6C-9A5494839E4D}"/>
              </a:ext>
            </a:extLst>
          </p:cNvPr>
          <p:cNvSpPr>
            <a:spLocks noGrp="1"/>
          </p:cNvSpPr>
          <p:nvPr>
            <p:ph idx="1"/>
          </p:nvPr>
        </p:nvSpPr>
        <p:spPr/>
        <p:txBody>
          <a:bodyPr>
            <a:normAutofit/>
          </a:bodyPr>
          <a:lstStyle/>
          <a:p>
            <a:pPr marL="514350" indent="-514350">
              <a:buFont typeface="+mj-lt"/>
              <a:buAutoNum type="arabicPeriod"/>
            </a:pPr>
            <a:r>
              <a:rPr lang="en-US" dirty="0"/>
              <a:t>Agile vs Scrum</a:t>
            </a:r>
          </a:p>
          <a:p>
            <a:pPr marL="514350" indent="-514350">
              <a:buFont typeface="+mj-lt"/>
              <a:buAutoNum type="arabicPeriod"/>
            </a:pPr>
            <a:r>
              <a:rPr lang="en-US" dirty="0"/>
              <a:t>Agile programming and methods</a:t>
            </a:r>
          </a:p>
          <a:p>
            <a:pPr marL="514350" indent="-514350">
              <a:buFont typeface="+mj-lt"/>
              <a:buAutoNum type="arabicPeriod"/>
            </a:pPr>
            <a:r>
              <a:rPr lang="en-US" dirty="0"/>
              <a:t>What is Scrum?</a:t>
            </a:r>
          </a:p>
          <a:p>
            <a:pPr marL="514350" indent="-514350">
              <a:buFont typeface="+mj-lt"/>
              <a:buAutoNum type="arabicPeriod"/>
            </a:pPr>
            <a:r>
              <a:rPr lang="en-US" dirty="0"/>
              <a:t>Empiricism</a:t>
            </a:r>
          </a:p>
          <a:p>
            <a:pPr marL="514350" indent="-514350">
              <a:buFont typeface="+mj-lt"/>
              <a:buAutoNum type="arabicPeriod"/>
            </a:pPr>
            <a:r>
              <a:rPr lang="en-US" dirty="0"/>
              <a:t>The complexity of software development</a:t>
            </a:r>
          </a:p>
          <a:p>
            <a:pPr marL="0" indent="0">
              <a:buNone/>
            </a:pPr>
            <a:endParaRPr lang="en-US" dirty="0"/>
          </a:p>
        </p:txBody>
      </p:sp>
    </p:spTree>
    <p:extLst>
      <p:ext uri="{BB962C8B-B14F-4D97-AF65-F5344CB8AC3E}">
        <p14:creationId xmlns:p14="http://schemas.microsoft.com/office/powerpoint/2010/main" val="2169756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96B5B-AB6D-F344-96C8-3771226747D2}"/>
              </a:ext>
            </a:extLst>
          </p:cNvPr>
          <p:cNvSpPr>
            <a:spLocks noGrp="1"/>
          </p:cNvSpPr>
          <p:nvPr>
            <p:ph type="title"/>
          </p:nvPr>
        </p:nvSpPr>
        <p:spPr/>
        <p:txBody>
          <a:bodyPr/>
          <a:lstStyle/>
          <a:p>
            <a:r>
              <a:rPr lang="en-US" dirty="0"/>
              <a:t>2.1 Agile vs Scrum?</a:t>
            </a:r>
          </a:p>
        </p:txBody>
      </p:sp>
      <p:sp>
        <p:nvSpPr>
          <p:cNvPr id="3" name="Content Placeholder 2">
            <a:extLst>
              <a:ext uri="{FF2B5EF4-FFF2-40B4-BE49-F238E27FC236}">
                <a16:creationId xmlns:a16="http://schemas.microsoft.com/office/drawing/2014/main" id="{6F92B5B8-F084-7348-9629-EA87D3367919}"/>
              </a:ext>
            </a:extLst>
          </p:cNvPr>
          <p:cNvSpPr>
            <a:spLocks noGrp="1"/>
          </p:cNvSpPr>
          <p:nvPr>
            <p:ph idx="1"/>
          </p:nvPr>
        </p:nvSpPr>
        <p:spPr/>
        <p:txBody>
          <a:bodyPr>
            <a:normAutofit fontScale="70000" lnSpcReduction="20000"/>
          </a:bodyPr>
          <a:lstStyle/>
          <a:p>
            <a:pPr marL="0" indent="0">
              <a:buNone/>
            </a:pPr>
            <a:r>
              <a:rPr lang="en-US" b="1" dirty="0"/>
              <a:t>Scrum is an Agile framework </a:t>
            </a:r>
            <a:r>
              <a:rPr lang="en-US" dirty="0"/>
              <a:t>to develop, deliver and sustain complex products. Scrum originally was formalized for software development projects, but it works well for any complex, innovative scope of work.</a:t>
            </a:r>
          </a:p>
          <a:p>
            <a:pPr marL="0" indent="0">
              <a:buNone/>
            </a:pPr>
            <a:endParaRPr lang="en-US" dirty="0"/>
          </a:p>
          <a:p>
            <a:pPr marL="514350" indent="-514350">
              <a:buFont typeface="+mj-lt"/>
              <a:buAutoNum type="arabicPeriod"/>
            </a:pPr>
            <a:r>
              <a:rPr lang="en-US" dirty="0"/>
              <a:t>Agile is a set of values and principles </a:t>
            </a:r>
            <a:r>
              <a:rPr lang="en-US" b="1" dirty="0"/>
              <a:t>centered around the idea of iterative development </a:t>
            </a:r>
            <a:r>
              <a:rPr lang="en-US" dirty="0"/>
              <a:t>where Scrum is about getting things done. Shipping value to customers. Scrum used by HR, marketing, design, engineering, and in particular, software development.</a:t>
            </a:r>
          </a:p>
          <a:p>
            <a:pPr marL="514350" indent="-514350">
              <a:buFont typeface="+mj-lt"/>
              <a:buAutoNum type="arabicPeriod"/>
            </a:pPr>
            <a:r>
              <a:rPr lang="en-US" b="1" dirty="0"/>
              <a:t>Software is a living, breathing thing</a:t>
            </a:r>
            <a:r>
              <a:rPr lang="en-US" dirty="0"/>
              <a:t>. Requirements change, goals change, situations change.  Scrum embraces change.</a:t>
            </a:r>
          </a:p>
          <a:p>
            <a:pPr marL="514350" indent="-514350">
              <a:buFont typeface="+mj-lt"/>
              <a:buAutoNum type="arabicPeriod"/>
            </a:pPr>
            <a:r>
              <a:rPr lang="en-US" dirty="0"/>
              <a:t>With Scrum, </a:t>
            </a:r>
            <a:r>
              <a:rPr lang="en-US" b="1" dirty="0"/>
              <a:t>A product is built in a series of interactions called Sprints </a:t>
            </a:r>
            <a:r>
              <a:rPr lang="en-US" dirty="0"/>
              <a:t>– break down big, complex projects into bite size pieces.</a:t>
            </a:r>
          </a:p>
          <a:p>
            <a:pPr marL="514350" indent="-514350">
              <a:buFont typeface="+mj-lt"/>
              <a:buAutoNum type="arabicPeriod"/>
            </a:pPr>
            <a:r>
              <a:rPr lang="en-US" dirty="0"/>
              <a:t>Makes development more manageable. More flexible to adapt and change adaptability.</a:t>
            </a:r>
          </a:p>
          <a:p>
            <a:pPr marL="514350" indent="-514350">
              <a:buFont typeface="+mj-lt"/>
              <a:buAutoNum type="arabicPeriod"/>
            </a:pPr>
            <a:r>
              <a:rPr lang="en-US" dirty="0"/>
              <a:t>Short iterations reduce risks and costs</a:t>
            </a:r>
            <a:r>
              <a:rPr lang="en-US" b="1" dirty="0"/>
              <a:t>. Gets high quality products faster to market</a:t>
            </a:r>
            <a:r>
              <a:rPr lang="en-US" dirty="0"/>
              <a:t>.</a:t>
            </a:r>
          </a:p>
          <a:p>
            <a:pPr marL="514350" indent="-514350">
              <a:buFont typeface="+mj-lt"/>
              <a:buAutoNum type="arabicPeriod"/>
            </a:pPr>
            <a:r>
              <a:rPr lang="en-US" b="1" dirty="0"/>
              <a:t>Milestones come frequently </a:t>
            </a:r>
            <a:r>
              <a:rPr lang="en-US" dirty="0"/>
              <a:t>– Gives teams a sense of regular and tangible progress.</a:t>
            </a:r>
          </a:p>
          <a:p>
            <a:pPr marL="514350" indent="-514350">
              <a:buFont typeface="+mj-lt"/>
              <a:buAutoNum type="arabicPeriod"/>
            </a:pPr>
            <a:endParaRPr lang="en-US" dirty="0"/>
          </a:p>
        </p:txBody>
      </p:sp>
    </p:spTree>
    <p:extLst>
      <p:ext uri="{BB962C8B-B14F-4D97-AF65-F5344CB8AC3E}">
        <p14:creationId xmlns:p14="http://schemas.microsoft.com/office/powerpoint/2010/main" val="2687776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54EBD-F339-D04F-B249-12BCB7F8BA83}"/>
              </a:ext>
            </a:extLst>
          </p:cNvPr>
          <p:cNvSpPr>
            <a:spLocks noGrp="1"/>
          </p:cNvSpPr>
          <p:nvPr>
            <p:ph type="title"/>
          </p:nvPr>
        </p:nvSpPr>
        <p:spPr/>
        <p:txBody>
          <a:bodyPr/>
          <a:lstStyle/>
          <a:p>
            <a:r>
              <a:rPr lang="en-US" dirty="0"/>
              <a:t>2.2 Agile Programming</a:t>
            </a:r>
          </a:p>
        </p:txBody>
      </p:sp>
      <p:sp>
        <p:nvSpPr>
          <p:cNvPr id="3" name="Content Placeholder 2">
            <a:extLst>
              <a:ext uri="{FF2B5EF4-FFF2-40B4-BE49-F238E27FC236}">
                <a16:creationId xmlns:a16="http://schemas.microsoft.com/office/drawing/2014/main" id="{2F0B99F1-F07F-874E-B221-ED9915F136C0}"/>
              </a:ext>
            </a:extLst>
          </p:cNvPr>
          <p:cNvSpPr>
            <a:spLocks noGrp="1"/>
          </p:cNvSpPr>
          <p:nvPr>
            <p:ph idx="1"/>
          </p:nvPr>
        </p:nvSpPr>
        <p:spPr/>
        <p:txBody>
          <a:bodyPr/>
          <a:lstStyle/>
          <a:p>
            <a:pPr marL="0" indent="0">
              <a:buNone/>
            </a:pPr>
            <a:r>
              <a:rPr lang="en-US" dirty="0"/>
              <a:t>The aim of agile methods is to reduce overheads in the software process (e.g. by </a:t>
            </a:r>
            <a:r>
              <a:rPr lang="en-US" b="1" dirty="0"/>
              <a:t>limiting documentation</a:t>
            </a:r>
            <a:r>
              <a:rPr lang="en-US" dirty="0"/>
              <a:t>) and to be able to respond quickly to changing requirements without excessive rework. </a:t>
            </a:r>
          </a:p>
          <a:p>
            <a:pPr marL="0" indent="0">
              <a:buNone/>
            </a:pPr>
            <a:endParaRPr lang="en-US" dirty="0"/>
          </a:p>
        </p:txBody>
      </p:sp>
      <p:pic>
        <p:nvPicPr>
          <p:cNvPr id="4" name="Picture 3">
            <a:extLst>
              <a:ext uri="{FF2B5EF4-FFF2-40B4-BE49-F238E27FC236}">
                <a16:creationId xmlns:a16="http://schemas.microsoft.com/office/drawing/2014/main" id="{FE010641-3E26-9248-BBBF-81CCAF93B0FB}"/>
              </a:ext>
            </a:extLst>
          </p:cNvPr>
          <p:cNvPicPr>
            <a:picLocks noChangeAspect="1"/>
          </p:cNvPicPr>
          <p:nvPr/>
        </p:nvPicPr>
        <p:blipFill>
          <a:blip r:embed="rId3"/>
          <a:stretch>
            <a:fillRect/>
          </a:stretch>
        </p:blipFill>
        <p:spPr>
          <a:xfrm>
            <a:off x="2292096" y="3519733"/>
            <a:ext cx="7607808" cy="2422144"/>
          </a:xfrm>
          <a:prstGeom prst="rect">
            <a:avLst/>
          </a:prstGeom>
        </p:spPr>
      </p:pic>
    </p:spTree>
    <p:extLst>
      <p:ext uri="{BB962C8B-B14F-4D97-AF65-F5344CB8AC3E}">
        <p14:creationId xmlns:p14="http://schemas.microsoft.com/office/powerpoint/2010/main" val="3563386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13A83-9C23-EC44-A86C-F68D9C0E97BB}"/>
              </a:ext>
            </a:extLst>
          </p:cNvPr>
          <p:cNvSpPr>
            <a:spLocks noGrp="1"/>
          </p:cNvSpPr>
          <p:nvPr>
            <p:ph type="title"/>
          </p:nvPr>
        </p:nvSpPr>
        <p:spPr/>
        <p:txBody>
          <a:bodyPr/>
          <a:lstStyle/>
          <a:p>
            <a:r>
              <a:rPr lang="en-US" dirty="0"/>
              <a:t>2.3 What is Scrum?</a:t>
            </a:r>
          </a:p>
        </p:txBody>
      </p:sp>
      <p:sp>
        <p:nvSpPr>
          <p:cNvPr id="3" name="Content Placeholder 2">
            <a:extLst>
              <a:ext uri="{FF2B5EF4-FFF2-40B4-BE49-F238E27FC236}">
                <a16:creationId xmlns:a16="http://schemas.microsoft.com/office/drawing/2014/main" id="{AF1B2E23-9B52-BD45-82CD-02A8BC762E4A}"/>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r>
              <a:rPr lang="en-US" dirty="0"/>
              <a:t>Scrum is </a:t>
            </a:r>
            <a:r>
              <a:rPr lang="en-US" b="1" dirty="0"/>
              <a:t>a framework/methodology that helps teams work together</a:t>
            </a:r>
            <a:r>
              <a:rPr lang="en-US" dirty="0"/>
              <a:t>. ... Often thought of as an agile project management framework, </a:t>
            </a:r>
            <a:r>
              <a:rPr lang="en-US" b="1" dirty="0"/>
              <a:t>scrum describes a set of meetings, tools, and roles that work in concert to help teams structure and manage their work</a:t>
            </a:r>
            <a:r>
              <a:rPr lang="en-US" dirty="0"/>
              <a:t>.</a:t>
            </a:r>
          </a:p>
        </p:txBody>
      </p:sp>
    </p:spTree>
    <p:extLst>
      <p:ext uri="{BB962C8B-B14F-4D97-AF65-F5344CB8AC3E}">
        <p14:creationId xmlns:p14="http://schemas.microsoft.com/office/powerpoint/2010/main" val="2224232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13A83-9C23-EC44-A86C-F68D9C0E97BB}"/>
              </a:ext>
            </a:extLst>
          </p:cNvPr>
          <p:cNvSpPr>
            <a:spLocks noGrp="1"/>
          </p:cNvSpPr>
          <p:nvPr>
            <p:ph type="title"/>
          </p:nvPr>
        </p:nvSpPr>
        <p:spPr/>
        <p:txBody>
          <a:bodyPr/>
          <a:lstStyle/>
          <a:p>
            <a:r>
              <a:rPr lang="en-US" dirty="0"/>
              <a:t>What is Scrum?</a:t>
            </a:r>
          </a:p>
        </p:txBody>
      </p:sp>
      <p:sp>
        <p:nvSpPr>
          <p:cNvPr id="3" name="Content Placeholder 2">
            <a:extLst>
              <a:ext uri="{FF2B5EF4-FFF2-40B4-BE49-F238E27FC236}">
                <a16:creationId xmlns:a16="http://schemas.microsoft.com/office/drawing/2014/main" id="{AF1B2E23-9B52-BD45-82CD-02A8BC762E4A}"/>
              </a:ext>
            </a:extLst>
          </p:cNvPr>
          <p:cNvSpPr>
            <a:spLocks noGrp="1"/>
          </p:cNvSpPr>
          <p:nvPr>
            <p:ph idx="1"/>
          </p:nvPr>
        </p:nvSpPr>
        <p:spPr/>
        <p:txBody>
          <a:bodyPr/>
          <a:lstStyle/>
          <a:p>
            <a:pPr marL="0" indent="0">
              <a:buNone/>
            </a:pPr>
            <a:r>
              <a:rPr lang="en-US" dirty="0"/>
              <a:t>The term 'Scrum’ (short for scrummage) was first used by </a:t>
            </a:r>
            <a:r>
              <a:rPr lang="en-US" dirty="0" err="1"/>
              <a:t>Hirotaka</a:t>
            </a:r>
            <a:r>
              <a:rPr lang="en-US" dirty="0"/>
              <a:t> Takeuchi and </a:t>
            </a:r>
            <a:r>
              <a:rPr lang="en-US" dirty="0" err="1"/>
              <a:t>Ikujiro</a:t>
            </a:r>
            <a:r>
              <a:rPr lang="en-US" dirty="0"/>
              <a:t> Nonaka in their ground-breaking 1986 paper “The New Product Development Game“. They borrowed the name </a:t>
            </a:r>
            <a:r>
              <a:rPr lang="en-US" b="1" dirty="0"/>
              <a:t>from the game of rugby to stress the importance of teams in complex product development</a:t>
            </a:r>
            <a:r>
              <a:rPr lang="en-US" dirty="0"/>
              <a:t>.</a:t>
            </a:r>
          </a:p>
        </p:txBody>
      </p:sp>
      <p:pic>
        <p:nvPicPr>
          <p:cNvPr id="1026" name="Picture 2">
            <a:extLst>
              <a:ext uri="{FF2B5EF4-FFF2-40B4-BE49-F238E27FC236}">
                <a16:creationId xmlns:a16="http://schemas.microsoft.com/office/drawing/2014/main" id="{8E1322E6-59B0-FE47-8A98-438BBDCC1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2457" y="4001294"/>
            <a:ext cx="4907085" cy="2397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029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CFAC1-2472-AA47-B5FA-58E447E3D3D5}"/>
              </a:ext>
            </a:extLst>
          </p:cNvPr>
          <p:cNvSpPr>
            <a:spLocks noGrp="1"/>
          </p:cNvSpPr>
          <p:nvPr>
            <p:ph type="title"/>
          </p:nvPr>
        </p:nvSpPr>
        <p:spPr/>
        <p:txBody>
          <a:bodyPr/>
          <a:lstStyle/>
          <a:p>
            <a:r>
              <a:rPr lang="en-US" dirty="0"/>
              <a:t>Scrum: The Most </a:t>
            </a:r>
            <a:r>
              <a:rPr lang="en-US" dirty="0" err="1"/>
              <a:t>Prevelant</a:t>
            </a:r>
            <a:r>
              <a:rPr lang="en-US" dirty="0"/>
              <a:t> of Agile Methods</a:t>
            </a:r>
          </a:p>
        </p:txBody>
      </p:sp>
      <p:pic>
        <p:nvPicPr>
          <p:cNvPr id="5" name="Picture 4">
            <a:extLst>
              <a:ext uri="{FF2B5EF4-FFF2-40B4-BE49-F238E27FC236}">
                <a16:creationId xmlns:a16="http://schemas.microsoft.com/office/drawing/2014/main" id="{5A008C65-C188-A84A-9AC7-EA87EEAB68D7}"/>
              </a:ext>
            </a:extLst>
          </p:cNvPr>
          <p:cNvPicPr>
            <a:picLocks noChangeAspect="1"/>
          </p:cNvPicPr>
          <p:nvPr/>
        </p:nvPicPr>
        <p:blipFill>
          <a:blip r:embed="rId2"/>
          <a:stretch>
            <a:fillRect/>
          </a:stretch>
        </p:blipFill>
        <p:spPr>
          <a:xfrm>
            <a:off x="1422400" y="1754696"/>
            <a:ext cx="9347200" cy="4470400"/>
          </a:xfrm>
          <a:prstGeom prst="rect">
            <a:avLst/>
          </a:prstGeom>
        </p:spPr>
      </p:pic>
      <p:sp>
        <p:nvSpPr>
          <p:cNvPr id="3" name="Rectangle 2">
            <a:extLst>
              <a:ext uri="{FF2B5EF4-FFF2-40B4-BE49-F238E27FC236}">
                <a16:creationId xmlns:a16="http://schemas.microsoft.com/office/drawing/2014/main" id="{0E1E0AC6-5B18-9E47-B67A-E5AB1F2D7023}"/>
              </a:ext>
            </a:extLst>
          </p:cNvPr>
          <p:cNvSpPr/>
          <p:nvPr/>
        </p:nvSpPr>
        <p:spPr>
          <a:xfrm>
            <a:off x="9460523" y="4012558"/>
            <a:ext cx="969264" cy="667512"/>
          </a:xfrm>
          <a:prstGeom prst="rect">
            <a:avLst/>
          </a:prstGeom>
          <a:solidFill>
            <a:schemeClr val="accent4">
              <a:alpha val="41608"/>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5716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13A83-9C23-EC44-A86C-F68D9C0E97BB}"/>
              </a:ext>
            </a:extLst>
          </p:cNvPr>
          <p:cNvSpPr>
            <a:spLocks noGrp="1"/>
          </p:cNvSpPr>
          <p:nvPr>
            <p:ph type="title"/>
          </p:nvPr>
        </p:nvSpPr>
        <p:spPr/>
        <p:txBody>
          <a:bodyPr/>
          <a:lstStyle/>
          <a:p>
            <a:r>
              <a:rPr lang="en-US" dirty="0"/>
              <a:t>Why Scrum?</a:t>
            </a:r>
          </a:p>
        </p:txBody>
      </p:sp>
      <p:sp>
        <p:nvSpPr>
          <p:cNvPr id="3" name="Content Placeholder 2">
            <a:extLst>
              <a:ext uri="{FF2B5EF4-FFF2-40B4-BE49-F238E27FC236}">
                <a16:creationId xmlns:a16="http://schemas.microsoft.com/office/drawing/2014/main" id="{AF1B2E23-9B52-BD45-82CD-02A8BC762E4A}"/>
              </a:ext>
            </a:extLst>
          </p:cNvPr>
          <p:cNvSpPr>
            <a:spLocks noGrp="1"/>
          </p:cNvSpPr>
          <p:nvPr>
            <p:ph idx="1"/>
          </p:nvPr>
        </p:nvSpPr>
        <p:spPr/>
        <p:txBody>
          <a:bodyPr>
            <a:normAutofit fontScale="92500" lnSpcReduction="20000"/>
          </a:bodyPr>
          <a:lstStyle/>
          <a:p>
            <a:pPr marL="514350" indent="-514350">
              <a:buFont typeface="+mj-lt"/>
              <a:buAutoNum type="arabicPeriod"/>
            </a:pPr>
            <a:r>
              <a:rPr lang="en-US" dirty="0"/>
              <a:t>Easily scalable.</a:t>
            </a:r>
          </a:p>
          <a:p>
            <a:pPr marL="514350" indent="-514350">
              <a:buFont typeface="+mj-lt"/>
              <a:buAutoNum type="arabicPeriod"/>
            </a:pPr>
            <a:r>
              <a:rPr lang="en-US" dirty="0"/>
              <a:t>Simple to understand, difficult to master.</a:t>
            </a:r>
          </a:p>
          <a:p>
            <a:pPr marL="514350" indent="-514350">
              <a:buFont typeface="+mj-lt"/>
              <a:buAutoNum type="arabicPeriod"/>
            </a:pPr>
            <a:r>
              <a:rPr lang="en-US" dirty="0"/>
              <a:t>Incremental.</a:t>
            </a:r>
          </a:p>
          <a:p>
            <a:pPr marL="514350" indent="-514350">
              <a:buFont typeface="+mj-lt"/>
              <a:buAutoNum type="arabicPeriod"/>
            </a:pPr>
            <a:r>
              <a:rPr lang="en-US" dirty="0"/>
              <a:t>Establishes compliance to expectations.</a:t>
            </a:r>
          </a:p>
          <a:p>
            <a:pPr marL="514350" indent="-514350">
              <a:buFont typeface="+mj-lt"/>
              <a:buAutoNum type="arabicPeriod"/>
            </a:pPr>
            <a:r>
              <a:rPr lang="en-US" dirty="0"/>
              <a:t>Adjusts to changes. Adaptive.</a:t>
            </a:r>
          </a:p>
          <a:p>
            <a:pPr marL="514350" indent="-514350">
              <a:buFont typeface="+mj-lt"/>
              <a:buAutoNum type="arabicPeriod"/>
            </a:pPr>
            <a:r>
              <a:rPr lang="en-US" dirty="0"/>
              <a:t>Reduces time to market.</a:t>
            </a:r>
          </a:p>
          <a:p>
            <a:pPr marL="514350" indent="-514350">
              <a:buFont typeface="+mj-lt"/>
              <a:buAutoNum type="arabicPeriod"/>
            </a:pPr>
            <a:r>
              <a:rPr lang="en-US" dirty="0"/>
              <a:t>Results in higher product quality.</a:t>
            </a:r>
          </a:p>
          <a:p>
            <a:pPr marL="514350" indent="-514350">
              <a:buFont typeface="+mj-lt"/>
              <a:buAutoNum type="arabicPeriod"/>
            </a:pPr>
            <a:r>
              <a:rPr lang="en-US" dirty="0"/>
              <a:t>Better time to development predictions.</a:t>
            </a:r>
          </a:p>
          <a:p>
            <a:pPr marL="514350" indent="-514350">
              <a:buFont typeface="+mj-lt"/>
              <a:buAutoNum type="arabicPeriod"/>
            </a:pPr>
            <a:r>
              <a:rPr lang="en-US" dirty="0"/>
              <a:t>Reduces risks.</a:t>
            </a:r>
          </a:p>
          <a:p>
            <a:pPr marL="514350" indent="-514350">
              <a:buFont typeface="+mj-lt"/>
              <a:buAutoNum type="arabicPeriod"/>
            </a:pPr>
            <a:r>
              <a:rPr lang="en-US" dirty="0"/>
              <a:t>Helps teams adapt to changing market conditions and user requirements.</a:t>
            </a:r>
          </a:p>
        </p:txBody>
      </p:sp>
    </p:spTree>
    <p:extLst>
      <p:ext uri="{BB962C8B-B14F-4D97-AF65-F5344CB8AC3E}">
        <p14:creationId xmlns:p14="http://schemas.microsoft.com/office/powerpoint/2010/main" val="105683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B2048-68D4-7B4A-9602-0D55A256E1FB}"/>
              </a:ext>
            </a:extLst>
          </p:cNvPr>
          <p:cNvSpPr>
            <a:spLocks noGrp="1"/>
          </p:cNvSpPr>
          <p:nvPr>
            <p:ph type="title"/>
          </p:nvPr>
        </p:nvSpPr>
        <p:spPr/>
        <p:txBody>
          <a:bodyPr/>
          <a:lstStyle/>
          <a:p>
            <a:r>
              <a:rPr lang="en-US" dirty="0"/>
              <a:t>2.4 Scrum is Empirical</a:t>
            </a:r>
          </a:p>
        </p:txBody>
      </p:sp>
      <p:sp>
        <p:nvSpPr>
          <p:cNvPr id="3" name="Content Placeholder 2">
            <a:extLst>
              <a:ext uri="{FF2B5EF4-FFF2-40B4-BE49-F238E27FC236}">
                <a16:creationId xmlns:a16="http://schemas.microsoft.com/office/drawing/2014/main" id="{B3648E9F-624D-8A4E-BBD7-14583BEDA1DB}"/>
              </a:ext>
            </a:extLst>
          </p:cNvPr>
          <p:cNvSpPr>
            <a:spLocks noGrp="1"/>
          </p:cNvSpPr>
          <p:nvPr>
            <p:ph idx="1"/>
          </p:nvPr>
        </p:nvSpPr>
        <p:spPr/>
        <p:txBody>
          <a:bodyPr/>
          <a:lstStyle/>
          <a:p>
            <a:pPr marL="0" indent="0">
              <a:buNone/>
            </a:pPr>
            <a:r>
              <a:rPr lang="en-US" dirty="0"/>
              <a:t>The entire Scrum framework is built on empiricism. The idea of working on short iterations, reviewing results, inspecting and adapting … is empiricism.</a:t>
            </a:r>
          </a:p>
          <a:p>
            <a:pPr marL="0" indent="0">
              <a:buNone/>
            </a:pPr>
            <a:endParaRPr lang="en-US" dirty="0"/>
          </a:p>
          <a:p>
            <a:pPr marL="0" indent="0">
              <a:buNone/>
            </a:pPr>
            <a:r>
              <a:rPr lang="en-US" dirty="0"/>
              <a:t>That is, </a:t>
            </a:r>
            <a:r>
              <a:rPr lang="en-US" b="1" dirty="0"/>
              <a:t>Empiricism means working in a fact-based, experience-based, and evidence-based manner</a:t>
            </a:r>
            <a:r>
              <a:rPr lang="en-US" dirty="0"/>
              <a:t>. Scrum implements an empirical process where progress is </a:t>
            </a:r>
            <a:r>
              <a:rPr lang="en-US" b="1" dirty="0"/>
              <a:t>based on observations of reality, not fictitious plans</a:t>
            </a:r>
            <a:r>
              <a:rPr lang="en-US" dirty="0"/>
              <a:t>. Scrum also places great emphasis on mind-set and cultural shift to achieve business and organizational Agility.</a:t>
            </a:r>
          </a:p>
        </p:txBody>
      </p:sp>
    </p:spTree>
    <p:extLst>
      <p:ext uri="{BB962C8B-B14F-4D97-AF65-F5344CB8AC3E}">
        <p14:creationId xmlns:p14="http://schemas.microsoft.com/office/powerpoint/2010/main" val="27449680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B2048-68D4-7B4A-9602-0D55A256E1FB}"/>
              </a:ext>
            </a:extLst>
          </p:cNvPr>
          <p:cNvSpPr>
            <a:spLocks noGrp="1"/>
          </p:cNvSpPr>
          <p:nvPr>
            <p:ph type="title"/>
          </p:nvPr>
        </p:nvSpPr>
        <p:spPr/>
        <p:txBody>
          <a:bodyPr/>
          <a:lstStyle/>
          <a:p>
            <a:r>
              <a:rPr lang="en-US" dirty="0"/>
              <a:t>Scrum is Empirical</a:t>
            </a:r>
          </a:p>
        </p:txBody>
      </p:sp>
      <p:pic>
        <p:nvPicPr>
          <p:cNvPr id="5" name="Picture 4">
            <a:extLst>
              <a:ext uri="{FF2B5EF4-FFF2-40B4-BE49-F238E27FC236}">
                <a16:creationId xmlns:a16="http://schemas.microsoft.com/office/drawing/2014/main" id="{00B9A867-F456-6044-86A8-A98DD93C028E}"/>
              </a:ext>
            </a:extLst>
          </p:cNvPr>
          <p:cNvPicPr>
            <a:picLocks noChangeAspect="1"/>
          </p:cNvPicPr>
          <p:nvPr/>
        </p:nvPicPr>
        <p:blipFill>
          <a:blip r:embed="rId3"/>
          <a:stretch>
            <a:fillRect/>
          </a:stretch>
        </p:blipFill>
        <p:spPr>
          <a:xfrm>
            <a:off x="838200" y="2243836"/>
            <a:ext cx="6756400" cy="3784600"/>
          </a:xfrm>
          <a:prstGeom prst="rect">
            <a:avLst/>
          </a:prstGeom>
        </p:spPr>
      </p:pic>
      <p:sp>
        <p:nvSpPr>
          <p:cNvPr id="6" name="TextBox 5">
            <a:extLst>
              <a:ext uri="{FF2B5EF4-FFF2-40B4-BE49-F238E27FC236}">
                <a16:creationId xmlns:a16="http://schemas.microsoft.com/office/drawing/2014/main" id="{F4282900-A5E9-D04B-9AD4-74CDA0FC35CB}"/>
              </a:ext>
            </a:extLst>
          </p:cNvPr>
          <p:cNvSpPr txBox="1"/>
          <p:nvPr/>
        </p:nvSpPr>
        <p:spPr>
          <a:xfrm>
            <a:off x="7985760" y="2548128"/>
            <a:ext cx="3094659" cy="1200329"/>
          </a:xfrm>
          <a:prstGeom prst="rect">
            <a:avLst/>
          </a:prstGeom>
          <a:noFill/>
        </p:spPr>
        <p:txBody>
          <a:bodyPr wrap="square" rtlCol="0">
            <a:spAutoFit/>
          </a:bodyPr>
          <a:lstStyle/>
          <a:p>
            <a:r>
              <a:rPr lang="en-US" dirty="0"/>
              <a:t>Customer knows what he wants. Engineers know how to build it. Nothing changes along the way. </a:t>
            </a:r>
          </a:p>
        </p:txBody>
      </p:sp>
      <p:sp>
        <p:nvSpPr>
          <p:cNvPr id="8" name="TextBox 7">
            <a:extLst>
              <a:ext uri="{FF2B5EF4-FFF2-40B4-BE49-F238E27FC236}">
                <a16:creationId xmlns:a16="http://schemas.microsoft.com/office/drawing/2014/main" id="{2EE1A310-757A-3948-9DEA-5394A905812F}"/>
              </a:ext>
            </a:extLst>
          </p:cNvPr>
          <p:cNvSpPr txBox="1"/>
          <p:nvPr/>
        </p:nvSpPr>
        <p:spPr>
          <a:xfrm>
            <a:off x="7985760" y="4825428"/>
            <a:ext cx="3255264" cy="1200329"/>
          </a:xfrm>
          <a:prstGeom prst="rect">
            <a:avLst/>
          </a:prstGeom>
          <a:noFill/>
        </p:spPr>
        <p:txBody>
          <a:bodyPr wrap="square">
            <a:spAutoFit/>
          </a:bodyPr>
          <a:lstStyle/>
          <a:p>
            <a:r>
              <a:rPr lang="en-US" dirty="0">
                <a:effectLst/>
              </a:rPr>
              <a:t>Customer </a:t>
            </a:r>
            <a:r>
              <a:rPr lang="en-US" b="1" dirty="0">
                <a:effectLst/>
              </a:rPr>
              <a:t>discovers</a:t>
            </a:r>
            <a:r>
              <a:rPr lang="en-US" dirty="0">
                <a:effectLst/>
              </a:rPr>
              <a:t> what he wants. Engineers </a:t>
            </a:r>
            <a:r>
              <a:rPr lang="en-US" b="1" dirty="0">
                <a:effectLst/>
              </a:rPr>
              <a:t>discover</a:t>
            </a:r>
            <a:r>
              <a:rPr lang="en-US" dirty="0">
                <a:effectLst/>
              </a:rPr>
              <a:t> how to build it. Things change along the way. </a:t>
            </a:r>
          </a:p>
        </p:txBody>
      </p:sp>
    </p:spTree>
    <p:extLst>
      <p:ext uri="{BB962C8B-B14F-4D97-AF65-F5344CB8AC3E}">
        <p14:creationId xmlns:p14="http://schemas.microsoft.com/office/powerpoint/2010/main" val="2709674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13A83-9C23-EC44-A86C-F68D9C0E97BB}"/>
              </a:ext>
            </a:extLst>
          </p:cNvPr>
          <p:cNvSpPr>
            <a:spLocks noGrp="1"/>
          </p:cNvSpPr>
          <p:nvPr>
            <p:ph type="title"/>
          </p:nvPr>
        </p:nvSpPr>
        <p:spPr/>
        <p:txBody>
          <a:bodyPr/>
          <a:lstStyle/>
          <a:p>
            <a:r>
              <a:rPr lang="en-US" dirty="0">
                <a:solidFill>
                  <a:srgbClr val="0070C0"/>
                </a:solidFill>
              </a:rPr>
              <a:t>1. Plan-Driven and Agile Development [Outline]</a:t>
            </a:r>
          </a:p>
        </p:txBody>
      </p:sp>
      <p:sp>
        <p:nvSpPr>
          <p:cNvPr id="3" name="Content Placeholder 2">
            <a:extLst>
              <a:ext uri="{FF2B5EF4-FFF2-40B4-BE49-F238E27FC236}">
                <a16:creationId xmlns:a16="http://schemas.microsoft.com/office/drawing/2014/main" id="{AF1B2E23-9B52-BD45-82CD-02A8BC762E4A}"/>
              </a:ext>
            </a:extLst>
          </p:cNvPr>
          <p:cNvSpPr>
            <a:spLocks noGrp="1"/>
          </p:cNvSpPr>
          <p:nvPr>
            <p:ph idx="1"/>
          </p:nvPr>
        </p:nvSpPr>
        <p:spPr/>
        <p:txBody>
          <a:bodyPr>
            <a:normAutofit/>
          </a:bodyPr>
          <a:lstStyle/>
          <a:p>
            <a:pPr marL="514350" indent="-514350">
              <a:buFont typeface="+mj-lt"/>
              <a:buAutoNum type="arabicPeriod"/>
            </a:pPr>
            <a:r>
              <a:rPr lang="en-US" dirty="0"/>
              <a:t>Agile methodology</a:t>
            </a:r>
          </a:p>
          <a:p>
            <a:pPr marL="514350" indent="-514350">
              <a:buFont typeface="+mj-lt"/>
              <a:buAutoNum type="arabicPeriod"/>
            </a:pPr>
            <a:r>
              <a:rPr lang="en-US" dirty="0"/>
              <a:t>Plan-driven vs agile development </a:t>
            </a:r>
          </a:p>
          <a:p>
            <a:pPr marL="514350" indent="-514350">
              <a:buFont typeface="+mj-lt"/>
              <a:buAutoNum type="arabicPeriod"/>
            </a:pPr>
            <a:r>
              <a:rPr lang="en-US" dirty="0"/>
              <a:t>Manifesto for Agile software development</a:t>
            </a:r>
          </a:p>
        </p:txBody>
      </p:sp>
    </p:spTree>
    <p:extLst>
      <p:ext uri="{BB962C8B-B14F-4D97-AF65-F5344CB8AC3E}">
        <p14:creationId xmlns:p14="http://schemas.microsoft.com/office/powerpoint/2010/main" val="18045676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1EE42-12FB-2F4C-8178-33BB830BF218}"/>
              </a:ext>
            </a:extLst>
          </p:cNvPr>
          <p:cNvSpPr>
            <a:spLocks noGrp="1"/>
          </p:cNvSpPr>
          <p:nvPr>
            <p:ph type="title"/>
          </p:nvPr>
        </p:nvSpPr>
        <p:spPr/>
        <p:txBody>
          <a:bodyPr/>
          <a:lstStyle/>
          <a:p>
            <a:r>
              <a:rPr lang="en-US" dirty="0"/>
              <a:t>The Three Legs of Empiricism</a:t>
            </a:r>
          </a:p>
        </p:txBody>
      </p:sp>
      <p:sp>
        <p:nvSpPr>
          <p:cNvPr id="3" name="Content Placeholder 2">
            <a:extLst>
              <a:ext uri="{FF2B5EF4-FFF2-40B4-BE49-F238E27FC236}">
                <a16:creationId xmlns:a16="http://schemas.microsoft.com/office/drawing/2014/main" id="{73DCDD88-C82D-EF44-A01A-B93872552933}"/>
              </a:ext>
            </a:extLst>
          </p:cNvPr>
          <p:cNvSpPr>
            <a:spLocks noGrp="1"/>
          </p:cNvSpPr>
          <p:nvPr>
            <p:ph idx="1"/>
          </p:nvPr>
        </p:nvSpPr>
        <p:spPr>
          <a:xfrm>
            <a:off x="838200" y="1825625"/>
            <a:ext cx="10515600" cy="4351338"/>
          </a:xfrm>
        </p:spPr>
        <p:txBody>
          <a:bodyPr>
            <a:normAutofit/>
          </a:bodyPr>
          <a:lstStyle/>
          <a:p>
            <a:pPr marL="0" indent="0">
              <a:buNone/>
            </a:pPr>
            <a:r>
              <a:rPr lang="en-US" dirty="0"/>
              <a:t>Empiricism asserts that knowledge comes from experience and making decisions based on what is known.</a:t>
            </a:r>
          </a:p>
          <a:p>
            <a:pPr marL="0" indent="0">
              <a:buNone/>
            </a:pPr>
            <a:r>
              <a:rPr lang="en-US" dirty="0"/>
              <a:t>The entire Scrum framework is built on empiricism. The idea of working on short iterations, reviewing results, inspecting and adapting … is empiricism.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6146" name="Picture 2" descr="3 pillars">
            <a:extLst>
              <a:ext uri="{FF2B5EF4-FFF2-40B4-BE49-F238E27FC236}">
                <a16:creationId xmlns:a16="http://schemas.microsoft.com/office/drawing/2014/main" id="{3CBA9A44-E560-7841-A766-9D7B5B6AEC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5055" y="3774458"/>
            <a:ext cx="5021890" cy="2286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549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4327A-588D-D148-A91B-3BABC03011C2}"/>
              </a:ext>
            </a:extLst>
          </p:cNvPr>
          <p:cNvSpPr>
            <a:spLocks noGrp="1"/>
          </p:cNvSpPr>
          <p:nvPr>
            <p:ph type="title"/>
          </p:nvPr>
        </p:nvSpPr>
        <p:spPr/>
        <p:txBody>
          <a:bodyPr/>
          <a:lstStyle/>
          <a:p>
            <a:r>
              <a:rPr lang="en-US" dirty="0"/>
              <a:t>Scrum is Transparent</a:t>
            </a:r>
          </a:p>
        </p:txBody>
      </p:sp>
      <p:sp>
        <p:nvSpPr>
          <p:cNvPr id="3" name="Content Placeholder 2">
            <a:extLst>
              <a:ext uri="{FF2B5EF4-FFF2-40B4-BE49-F238E27FC236}">
                <a16:creationId xmlns:a16="http://schemas.microsoft.com/office/drawing/2014/main" id="{9EDE0128-F3BE-CB4E-9BD0-16EF34BEC7E3}"/>
              </a:ext>
            </a:extLst>
          </p:cNvPr>
          <p:cNvSpPr>
            <a:spLocks noGrp="1"/>
          </p:cNvSpPr>
          <p:nvPr>
            <p:ph idx="1"/>
          </p:nvPr>
        </p:nvSpPr>
        <p:spPr/>
        <p:txBody>
          <a:bodyPr>
            <a:normAutofit/>
          </a:bodyPr>
          <a:lstStyle/>
          <a:p>
            <a:pPr marL="342900" indent="-342900">
              <a:buFont typeface="+mj-lt"/>
              <a:buAutoNum type="arabicPeriod"/>
            </a:pPr>
            <a:r>
              <a:rPr lang="en-US" sz="2400" dirty="0"/>
              <a:t>The process is </a:t>
            </a:r>
            <a:r>
              <a:rPr lang="en-US" sz="2400" b="1" dirty="0"/>
              <a:t>visible</a:t>
            </a:r>
            <a:r>
              <a:rPr lang="en-US" sz="2400" dirty="0"/>
              <a:t> to everyone responsible for the outcome.</a:t>
            </a:r>
          </a:p>
          <a:p>
            <a:pPr marL="800100" lvl="1" indent="-342900">
              <a:buFont typeface="+mj-lt"/>
              <a:buAutoNum type="arabicPeriod"/>
            </a:pPr>
            <a:r>
              <a:rPr lang="en-US" sz="2000" dirty="0"/>
              <a:t>Scrum team</a:t>
            </a:r>
          </a:p>
          <a:p>
            <a:pPr marL="800100" lvl="1" indent="-342900">
              <a:buFont typeface="+mj-lt"/>
              <a:buAutoNum type="arabicPeriod"/>
            </a:pPr>
            <a:r>
              <a:rPr lang="en-US" sz="2000" dirty="0"/>
              <a:t>Stakeholders</a:t>
            </a:r>
          </a:p>
          <a:p>
            <a:pPr marL="342900" indent="-342900">
              <a:buFont typeface="+mj-lt"/>
              <a:buAutoNum type="arabicPeriod"/>
            </a:pPr>
            <a:r>
              <a:rPr lang="en-US" sz="2400" b="1" dirty="0"/>
              <a:t>Common standards </a:t>
            </a:r>
            <a:r>
              <a:rPr lang="en-US" sz="2400" dirty="0"/>
              <a:t>are defined so observers share a common understanding of what is being seen. </a:t>
            </a:r>
          </a:p>
          <a:p>
            <a:pPr marL="800100" lvl="1" indent="-342900">
              <a:buFont typeface="+mj-lt"/>
              <a:buAutoNum type="arabicPeriod"/>
            </a:pPr>
            <a:r>
              <a:rPr lang="en-US" sz="2000" dirty="0"/>
              <a:t>“All on the same page”</a:t>
            </a:r>
          </a:p>
          <a:p>
            <a:pPr marL="342900" indent="-342900">
              <a:buFont typeface="+mj-lt"/>
              <a:buAutoNum type="arabicPeriod"/>
            </a:pPr>
            <a:r>
              <a:rPr lang="en-US" sz="2400" dirty="0"/>
              <a:t>For example: </a:t>
            </a:r>
          </a:p>
          <a:p>
            <a:pPr marL="800100" lvl="1" indent="-342900">
              <a:buFont typeface="+mj-lt"/>
              <a:buAutoNum type="arabicPeriod"/>
            </a:pPr>
            <a:r>
              <a:rPr lang="en-US" dirty="0"/>
              <a:t>A </a:t>
            </a:r>
            <a:r>
              <a:rPr lang="en-US" b="1" dirty="0"/>
              <a:t>common language </a:t>
            </a:r>
            <a:r>
              <a:rPr lang="en-US" dirty="0"/>
              <a:t>referring to the process must be shared by all participants</a:t>
            </a:r>
          </a:p>
          <a:p>
            <a:pPr marL="800100" lvl="1" indent="-342900">
              <a:buFont typeface="+mj-lt"/>
              <a:buAutoNum type="arabicPeriod"/>
            </a:pPr>
            <a:r>
              <a:rPr lang="en-US" dirty="0"/>
              <a:t>Those performing the work and those accepting the work product must share a </a:t>
            </a:r>
            <a:r>
              <a:rPr lang="en-US" b="1" dirty="0"/>
              <a:t>common definition of “Done”.</a:t>
            </a:r>
          </a:p>
        </p:txBody>
      </p:sp>
    </p:spTree>
    <p:extLst>
      <p:ext uri="{BB962C8B-B14F-4D97-AF65-F5344CB8AC3E}">
        <p14:creationId xmlns:p14="http://schemas.microsoft.com/office/powerpoint/2010/main" val="115050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4327A-588D-D148-A91B-3BABC03011C2}"/>
              </a:ext>
            </a:extLst>
          </p:cNvPr>
          <p:cNvSpPr>
            <a:spLocks noGrp="1"/>
          </p:cNvSpPr>
          <p:nvPr>
            <p:ph type="title"/>
          </p:nvPr>
        </p:nvSpPr>
        <p:spPr/>
        <p:txBody>
          <a:bodyPr/>
          <a:lstStyle/>
          <a:p>
            <a:r>
              <a:rPr lang="en-US" dirty="0"/>
              <a:t>Scrum is Transparent</a:t>
            </a:r>
          </a:p>
        </p:txBody>
      </p:sp>
      <p:sp>
        <p:nvSpPr>
          <p:cNvPr id="3" name="Content Placeholder 2">
            <a:extLst>
              <a:ext uri="{FF2B5EF4-FFF2-40B4-BE49-F238E27FC236}">
                <a16:creationId xmlns:a16="http://schemas.microsoft.com/office/drawing/2014/main" id="{9EDE0128-F3BE-CB4E-9BD0-16EF34BEC7E3}"/>
              </a:ext>
            </a:extLst>
          </p:cNvPr>
          <p:cNvSpPr>
            <a:spLocks noGrp="1"/>
          </p:cNvSpPr>
          <p:nvPr>
            <p:ph idx="1"/>
          </p:nvPr>
        </p:nvSpPr>
        <p:spPr/>
        <p:txBody>
          <a:bodyPr>
            <a:normAutofit/>
          </a:bodyPr>
          <a:lstStyle/>
          <a:p>
            <a:pPr marL="0" indent="0">
              <a:buNone/>
            </a:pPr>
            <a:r>
              <a:rPr lang="en-US" sz="2400" dirty="0"/>
              <a:t>Transparency allows all facets of any Scrum process to be observed by anyone. This promotes an easy and transparent flow of information throughout the organization and creates an open work culture. In Scrum, </a:t>
            </a:r>
            <a:r>
              <a:rPr lang="en-US" sz="2400" b="1" dirty="0"/>
              <a:t>transparency is depicted through</a:t>
            </a:r>
            <a:r>
              <a:rPr lang="en-US" sz="2400" dirty="0"/>
              <a:t>:</a:t>
            </a:r>
          </a:p>
          <a:p>
            <a:pPr marL="0" indent="0">
              <a:buNone/>
            </a:pPr>
            <a:endParaRPr lang="en-US" sz="2400" dirty="0"/>
          </a:p>
          <a:p>
            <a:pPr marL="342900" indent="-342900">
              <a:buFont typeface="+mj-lt"/>
              <a:buAutoNum type="arabicPeriod"/>
            </a:pPr>
            <a:r>
              <a:rPr lang="en-US" sz="2400" dirty="0"/>
              <a:t>Artifacts</a:t>
            </a:r>
          </a:p>
          <a:p>
            <a:pPr marL="342900" indent="-342900">
              <a:buFont typeface="+mj-lt"/>
              <a:buAutoNum type="arabicPeriod"/>
            </a:pPr>
            <a:r>
              <a:rPr lang="en-US" sz="2400" dirty="0"/>
              <a:t>Project Vision Document (PID)</a:t>
            </a:r>
          </a:p>
          <a:p>
            <a:pPr marL="342900" indent="-342900">
              <a:buFont typeface="+mj-lt"/>
              <a:buAutoNum type="arabicPeriod"/>
            </a:pPr>
            <a:r>
              <a:rPr lang="en-US" sz="2400" dirty="0"/>
              <a:t>Prioritize Product Backlog</a:t>
            </a:r>
          </a:p>
          <a:p>
            <a:pPr marL="342900" indent="-342900">
              <a:buFont typeface="+mj-lt"/>
              <a:buAutoNum type="arabicPeriod"/>
            </a:pPr>
            <a:r>
              <a:rPr lang="en-US" sz="2400" dirty="0"/>
              <a:t>Meetings (Sprint Review, Retrospectives)</a:t>
            </a:r>
          </a:p>
          <a:p>
            <a:pPr marL="0" indent="0">
              <a:buNone/>
            </a:pPr>
            <a:endParaRPr lang="en-US" sz="2400" dirty="0"/>
          </a:p>
        </p:txBody>
      </p:sp>
      <p:sp>
        <p:nvSpPr>
          <p:cNvPr id="6" name="TextBox 5">
            <a:extLst>
              <a:ext uri="{FF2B5EF4-FFF2-40B4-BE49-F238E27FC236}">
                <a16:creationId xmlns:a16="http://schemas.microsoft.com/office/drawing/2014/main" id="{B9D2360C-23CD-FF40-8562-5531E06AA35F}"/>
              </a:ext>
            </a:extLst>
          </p:cNvPr>
          <p:cNvSpPr txBox="1"/>
          <p:nvPr/>
        </p:nvSpPr>
        <p:spPr>
          <a:xfrm>
            <a:off x="6787505" y="3546231"/>
            <a:ext cx="3446741" cy="1569660"/>
          </a:xfrm>
          <a:prstGeom prst="rect">
            <a:avLst/>
          </a:prstGeom>
          <a:noFill/>
        </p:spPr>
        <p:txBody>
          <a:bodyPr wrap="square" rtlCol="0">
            <a:spAutoFit/>
          </a:bodyPr>
          <a:lstStyle/>
          <a:p>
            <a:pPr marL="457200" indent="-457200">
              <a:buFont typeface="+mj-lt"/>
              <a:buAutoNum type="arabicPeriod" startAt="5"/>
            </a:pPr>
            <a:r>
              <a:rPr lang="en-US" sz="2400" dirty="0"/>
              <a:t>Release Planning Schedules</a:t>
            </a:r>
          </a:p>
          <a:p>
            <a:pPr marL="457200" indent="-457200">
              <a:buFont typeface="+mj-lt"/>
              <a:buAutoNum type="arabicPeriod" startAt="5"/>
            </a:pPr>
            <a:r>
              <a:rPr lang="en-US" sz="2400" dirty="0"/>
              <a:t>Burn Down/Up Charts</a:t>
            </a:r>
          </a:p>
          <a:p>
            <a:pPr marL="457200" indent="-457200">
              <a:buFont typeface="+mj-lt"/>
              <a:buAutoNum type="arabicPeriod" startAt="5"/>
            </a:pPr>
            <a:r>
              <a:rPr lang="en-US" sz="2400" dirty="0"/>
              <a:t>Scrum Board</a:t>
            </a:r>
          </a:p>
        </p:txBody>
      </p:sp>
    </p:spTree>
    <p:extLst>
      <p:ext uri="{BB962C8B-B14F-4D97-AF65-F5344CB8AC3E}">
        <p14:creationId xmlns:p14="http://schemas.microsoft.com/office/powerpoint/2010/main" val="22756220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4327A-588D-D148-A91B-3BABC03011C2}"/>
              </a:ext>
            </a:extLst>
          </p:cNvPr>
          <p:cNvSpPr>
            <a:spLocks noGrp="1"/>
          </p:cNvSpPr>
          <p:nvPr>
            <p:ph type="title"/>
          </p:nvPr>
        </p:nvSpPr>
        <p:spPr/>
        <p:txBody>
          <a:bodyPr/>
          <a:lstStyle/>
          <a:p>
            <a:r>
              <a:rPr lang="en-US" dirty="0"/>
              <a:t>Inspection</a:t>
            </a:r>
          </a:p>
        </p:txBody>
      </p:sp>
      <p:sp>
        <p:nvSpPr>
          <p:cNvPr id="3" name="Content Placeholder 2">
            <a:extLst>
              <a:ext uri="{FF2B5EF4-FFF2-40B4-BE49-F238E27FC236}">
                <a16:creationId xmlns:a16="http://schemas.microsoft.com/office/drawing/2014/main" id="{9EDE0128-F3BE-CB4E-9BD0-16EF34BEC7E3}"/>
              </a:ext>
            </a:extLst>
          </p:cNvPr>
          <p:cNvSpPr>
            <a:spLocks noGrp="1"/>
          </p:cNvSpPr>
          <p:nvPr>
            <p:ph idx="1"/>
          </p:nvPr>
        </p:nvSpPr>
        <p:spPr/>
        <p:txBody>
          <a:bodyPr>
            <a:noAutofit/>
          </a:bodyPr>
          <a:lstStyle/>
          <a:p>
            <a:pPr marL="342900" indent="-342900">
              <a:buFont typeface="+mj-lt"/>
              <a:buAutoNum type="arabicPeriod"/>
            </a:pPr>
            <a:r>
              <a:rPr lang="en-US" sz="2400" b="1" dirty="0"/>
              <a:t>Scrum artifacts</a:t>
            </a:r>
            <a:r>
              <a:rPr lang="en-US" sz="2400" dirty="0"/>
              <a:t> </a:t>
            </a:r>
            <a:r>
              <a:rPr lang="en-US" sz="2400" b="1" dirty="0"/>
              <a:t>are frequently inspected </a:t>
            </a:r>
            <a:r>
              <a:rPr lang="en-US" sz="2400" dirty="0"/>
              <a:t>and progress towards a goal to detect undesirable variances. Inspection in Scrum can be realized by scrum activities such as:</a:t>
            </a:r>
          </a:p>
          <a:p>
            <a:pPr marL="800100" lvl="1" indent="-342900">
              <a:buFont typeface="+mj-lt"/>
              <a:buAutoNum type="arabicPeriod"/>
            </a:pPr>
            <a:r>
              <a:rPr lang="en-US" sz="2000" dirty="0"/>
              <a:t>A </a:t>
            </a:r>
            <a:r>
              <a:rPr lang="en-US" sz="2000" b="1" dirty="0"/>
              <a:t>Common Scrum Board </a:t>
            </a:r>
            <a:r>
              <a:rPr lang="en-US" sz="2000" dirty="0"/>
              <a:t>and other information radiators</a:t>
            </a:r>
          </a:p>
          <a:p>
            <a:pPr marL="800100" lvl="1" indent="-342900">
              <a:buFont typeface="+mj-lt"/>
              <a:buAutoNum type="arabicPeriod"/>
            </a:pPr>
            <a:r>
              <a:rPr lang="en-US" sz="2000" b="1" dirty="0"/>
              <a:t>Prioritized Product Backlog</a:t>
            </a:r>
          </a:p>
          <a:p>
            <a:pPr marL="800100" lvl="1" indent="-342900">
              <a:buFont typeface="+mj-lt"/>
              <a:buAutoNum type="arabicPeriod"/>
            </a:pPr>
            <a:r>
              <a:rPr lang="en-US" sz="2000" dirty="0"/>
              <a:t>Collection of </a:t>
            </a:r>
            <a:r>
              <a:rPr lang="en-US" sz="2000" b="1" dirty="0"/>
              <a:t>feedback</a:t>
            </a:r>
            <a:r>
              <a:rPr lang="en-US" sz="2000" dirty="0"/>
              <a:t> from the customer </a:t>
            </a:r>
          </a:p>
          <a:p>
            <a:pPr marL="800100" lvl="1" indent="-342900">
              <a:buFont typeface="+mj-lt"/>
              <a:buAutoNum type="arabicPeriod"/>
            </a:pPr>
            <a:r>
              <a:rPr lang="en-US" sz="2000" b="1" dirty="0"/>
              <a:t>Inspection and approval of the Deliverables by the Product Owner and the customer in the Demonstrate and Validate Sprint process</a:t>
            </a:r>
            <a:r>
              <a:rPr lang="en-US" sz="2000" dirty="0"/>
              <a:t>.</a:t>
            </a:r>
          </a:p>
          <a:p>
            <a:pPr marL="342900" indent="-342900">
              <a:buFont typeface="+mj-lt"/>
              <a:buAutoNum type="arabicPeriod"/>
            </a:pPr>
            <a:r>
              <a:rPr lang="en-US" sz="2400" dirty="0"/>
              <a:t>Their inspection should not be so frequent that inspection gets in the way of the work. Inspections are most beneficial when diligently performed by skilled inspectors at the point of work.</a:t>
            </a:r>
          </a:p>
        </p:txBody>
      </p:sp>
    </p:spTree>
    <p:extLst>
      <p:ext uri="{BB962C8B-B14F-4D97-AF65-F5344CB8AC3E}">
        <p14:creationId xmlns:p14="http://schemas.microsoft.com/office/powerpoint/2010/main" val="2991299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4327A-588D-D148-A91B-3BABC03011C2}"/>
              </a:ext>
            </a:extLst>
          </p:cNvPr>
          <p:cNvSpPr>
            <a:spLocks noGrp="1"/>
          </p:cNvSpPr>
          <p:nvPr>
            <p:ph type="title"/>
          </p:nvPr>
        </p:nvSpPr>
        <p:spPr/>
        <p:txBody>
          <a:bodyPr/>
          <a:lstStyle/>
          <a:p>
            <a:r>
              <a:rPr lang="en-US" dirty="0"/>
              <a:t>Adaptation</a:t>
            </a:r>
          </a:p>
        </p:txBody>
      </p:sp>
      <p:sp>
        <p:nvSpPr>
          <p:cNvPr id="3" name="Content Placeholder 2">
            <a:extLst>
              <a:ext uri="{FF2B5EF4-FFF2-40B4-BE49-F238E27FC236}">
                <a16:creationId xmlns:a16="http://schemas.microsoft.com/office/drawing/2014/main" id="{9EDE0128-F3BE-CB4E-9BD0-16EF34BEC7E3}"/>
              </a:ext>
            </a:extLst>
          </p:cNvPr>
          <p:cNvSpPr>
            <a:spLocks noGrp="1"/>
          </p:cNvSpPr>
          <p:nvPr>
            <p:ph idx="1"/>
          </p:nvPr>
        </p:nvSpPr>
        <p:spPr/>
        <p:txBody>
          <a:bodyPr>
            <a:noAutofit/>
          </a:bodyPr>
          <a:lstStyle/>
          <a:p>
            <a:pPr marL="0" indent="0">
              <a:buNone/>
            </a:pPr>
            <a:r>
              <a:rPr lang="en-US" sz="2400" dirty="0"/>
              <a:t>In an </a:t>
            </a:r>
            <a:r>
              <a:rPr lang="en-US" sz="2400" b="1" dirty="0"/>
              <a:t>Agile</a:t>
            </a:r>
            <a:r>
              <a:rPr lang="en-US" sz="2400" dirty="0"/>
              <a:t> world, we always embrace and adapt changes, so that we can constantly improve. </a:t>
            </a:r>
            <a:r>
              <a:rPr lang="en-US" sz="2400" b="1" dirty="0"/>
              <a:t>Adaptation means that we change what does not work or what could work better</a:t>
            </a:r>
            <a:r>
              <a:rPr lang="en-US" sz="2400" dirty="0"/>
              <a:t>.</a:t>
            </a:r>
          </a:p>
          <a:p>
            <a:pPr marL="0" indent="0">
              <a:buNone/>
            </a:pPr>
            <a:r>
              <a:rPr lang="en-US" sz="2400" dirty="0"/>
              <a:t>Scrum prescribes four formal events for inspection and adaptation: </a:t>
            </a:r>
          </a:p>
          <a:p>
            <a:pPr marL="971550" lvl="1" indent="-514350">
              <a:buFont typeface="+mj-lt"/>
              <a:buAutoNum type="arabicPeriod"/>
            </a:pPr>
            <a:r>
              <a:rPr lang="en-US" sz="2000" b="1" dirty="0"/>
              <a:t>Sprint Planning </a:t>
            </a:r>
          </a:p>
          <a:p>
            <a:pPr marL="971550" lvl="1" indent="-514350">
              <a:buFont typeface="+mj-lt"/>
              <a:buAutoNum type="arabicPeriod"/>
            </a:pPr>
            <a:r>
              <a:rPr lang="en-US" sz="2000" b="1" dirty="0"/>
              <a:t>Daily Scrum </a:t>
            </a:r>
          </a:p>
          <a:p>
            <a:pPr marL="971550" lvl="1" indent="-514350">
              <a:buFont typeface="+mj-lt"/>
              <a:buAutoNum type="arabicPeriod"/>
            </a:pPr>
            <a:r>
              <a:rPr lang="en-US" sz="2000" b="1" dirty="0"/>
              <a:t>Sprint Review </a:t>
            </a:r>
          </a:p>
          <a:p>
            <a:pPr marL="971550" lvl="1" indent="-514350">
              <a:buFont typeface="+mj-lt"/>
              <a:buAutoNum type="arabicPeriod"/>
            </a:pPr>
            <a:r>
              <a:rPr lang="en-US" sz="2000" b="1" dirty="0"/>
              <a:t>Sprint Retrospective </a:t>
            </a:r>
          </a:p>
        </p:txBody>
      </p:sp>
    </p:spTree>
    <p:extLst>
      <p:ext uri="{BB962C8B-B14F-4D97-AF65-F5344CB8AC3E}">
        <p14:creationId xmlns:p14="http://schemas.microsoft.com/office/powerpoint/2010/main" val="836954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22170-E570-F341-BCCF-990933A47F60}"/>
              </a:ext>
            </a:extLst>
          </p:cNvPr>
          <p:cNvSpPr>
            <a:spLocks noGrp="1"/>
          </p:cNvSpPr>
          <p:nvPr>
            <p:ph type="title"/>
          </p:nvPr>
        </p:nvSpPr>
        <p:spPr/>
        <p:txBody>
          <a:bodyPr/>
          <a:lstStyle/>
          <a:p>
            <a:r>
              <a:rPr lang="en-US" dirty="0"/>
              <a:t>2.5 The Complexity of Software Development</a:t>
            </a:r>
          </a:p>
        </p:txBody>
      </p:sp>
      <p:sp>
        <p:nvSpPr>
          <p:cNvPr id="3" name="Content Placeholder 2">
            <a:extLst>
              <a:ext uri="{FF2B5EF4-FFF2-40B4-BE49-F238E27FC236}">
                <a16:creationId xmlns:a16="http://schemas.microsoft.com/office/drawing/2014/main" id="{1A792F6F-2848-194A-BBCF-06DF678FE1F8}"/>
              </a:ext>
            </a:extLst>
          </p:cNvPr>
          <p:cNvSpPr>
            <a:spLocks noGrp="1"/>
          </p:cNvSpPr>
          <p:nvPr>
            <p:ph idx="1"/>
          </p:nvPr>
        </p:nvSpPr>
        <p:spPr>
          <a:xfrm>
            <a:off x="838200" y="1825625"/>
            <a:ext cx="5050536" cy="4351338"/>
          </a:xfrm>
        </p:spPr>
        <p:txBody>
          <a:bodyPr/>
          <a:lstStyle/>
          <a:p>
            <a:pPr marL="514350" indent="-514350">
              <a:buFont typeface="+mj-lt"/>
              <a:buAutoNum type="arabicPeriod"/>
            </a:pPr>
            <a:r>
              <a:rPr lang="en-US" dirty="0"/>
              <a:t>Simple: Everything is known.</a:t>
            </a:r>
          </a:p>
          <a:p>
            <a:pPr marL="514350" indent="-514350">
              <a:buFont typeface="+mj-lt"/>
              <a:buAutoNum type="arabicPeriod"/>
            </a:pPr>
            <a:r>
              <a:rPr lang="en-US" dirty="0"/>
              <a:t>Complicated: More is known than unknown.</a:t>
            </a:r>
          </a:p>
          <a:p>
            <a:pPr marL="514350" indent="-514350">
              <a:buFont typeface="+mj-lt"/>
              <a:buAutoNum type="arabicPeriod"/>
            </a:pPr>
            <a:r>
              <a:rPr lang="en-US" dirty="0"/>
              <a:t>Complex: More is unknown than known. (Scrum thrives here)</a:t>
            </a:r>
          </a:p>
          <a:p>
            <a:pPr marL="514350" indent="-514350">
              <a:buFont typeface="+mj-lt"/>
              <a:buAutoNum type="arabicPeriod"/>
            </a:pPr>
            <a:r>
              <a:rPr lang="en-US" dirty="0"/>
              <a:t>Chaotic: Very little is known.</a:t>
            </a:r>
          </a:p>
        </p:txBody>
      </p:sp>
      <p:pic>
        <p:nvPicPr>
          <p:cNvPr id="3076" name="Picture 4" descr="Stacey Matrix [Stacey 1996] adapted to software development | Download  Scientific Diagram">
            <a:extLst>
              <a:ext uri="{FF2B5EF4-FFF2-40B4-BE49-F238E27FC236}">
                <a16:creationId xmlns:a16="http://schemas.microsoft.com/office/drawing/2014/main" id="{18BA227B-4326-994C-8B6A-6410A84B9E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5501" y="1825625"/>
            <a:ext cx="4673732" cy="466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09732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1B546-2E10-A448-A4AC-9EC36167483A}"/>
              </a:ext>
            </a:extLst>
          </p:cNvPr>
          <p:cNvSpPr>
            <a:spLocks noGrp="1"/>
          </p:cNvSpPr>
          <p:nvPr>
            <p:ph type="title"/>
          </p:nvPr>
        </p:nvSpPr>
        <p:spPr/>
        <p:txBody>
          <a:bodyPr/>
          <a:lstStyle/>
          <a:p>
            <a:r>
              <a:rPr lang="en-US" dirty="0">
                <a:solidFill>
                  <a:srgbClr val="0070C0"/>
                </a:solidFill>
              </a:rPr>
              <a:t>3. Scrum [Outline]</a:t>
            </a:r>
          </a:p>
        </p:txBody>
      </p:sp>
      <p:sp>
        <p:nvSpPr>
          <p:cNvPr id="5" name="Content Placeholder 4">
            <a:extLst>
              <a:ext uri="{FF2B5EF4-FFF2-40B4-BE49-F238E27FC236}">
                <a16:creationId xmlns:a16="http://schemas.microsoft.com/office/drawing/2014/main" id="{B5B29F35-351D-BB4D-BA90-5DBE7E04F63C}"/>
              </a:ext>
            </a:extLst>
          </p:cNvPr>
          <p:cNvSpPr>
            <a:spLocks noGrp="1"/>
          </p:cNvSpPr>
          <p:nvPr>
            <p:ph idx="1"/>
          </p:nvPr>
        </p:nvSpPr>
        <p:spPr/>
        <p:txBody>
          <a:bodyPr/>
          <a:lstStyle/>
          <a:p>
            <a:pPr marL="514350" indent="-514350">
              <a:buFont typeface="+mj-lt"/>
              <a:buAutoNum type="arabicPeriod"/>
            </a:pPr>
            <a:r>
              <a:rPr lang="en-US" dirty="0"/>
              <a:t>Waterfall vs Scrum</a:t>
            </a:r>
          </a:p>
          <a:p>
            <a:pPr marL="514350" indent="-514350">
              <a:buFont typeface="+mj-lt"/>
              <a:buAutoNum type="arabicPeriod"/>
            </a:pPr>
            <a:r>
              <a:rPr lang="en-US" dirty="0"/>
              <a:t>Characteristics of Waterfall vs Scrum </a:t>
            </a:r>
          </a:p>
          <a:p>
            <a:pPr marL="514350" indent="-514350">
              <a:buFont typeface="+mj-lt"/>
              <a:buAutoNum type="arabicPeriod"/>
            </a:pPr>
            <a:r>
              <a:rPr lang="en-US" dirty="0"/>
              <a:t>Scrum: Small feature sets</a:t>
            </a:r>
          </a:p>
        </p:txBody>
      </p:sp>
    </p:spTree>
    <p:extLst>
      <p:ext uri="{BB962C8B-B14F-4D97-AF65-F5344CB8AC3E}">
        <p14:creationId xmlns:p14="http://schemas.microsoft.com/office/powerpoint/2010/main" val="34575658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8A502-B2C5-0B42-9BCB-815BDB34682E}"/>
              </a:ext>
            </a:extLst>
          </p:cNvPr>
          <p:cNvSpPr>
            <a:spLocks noGrp="1"/>
          </p:cNvSpPr>
          <p:nvPr>
            <p:ph type="title"/>
          </p:nvPr>
        </p:nvSpPr>
        <p:spPr/>
        <p:txBody>
          <a:bodyPr/>
          <a:lstStyle/>
          <a:p>
            <a:r>
              <a:rPr lang="en-US" dirty="0"/>
              <a:t>3.1 Waterfall vs Scrum</a:t>
            </a:r>
          </a:p>
        </p:txBody>
      </p:sp>
      <p:sp>
        <p:nvSpPr>
          <p:cNvPr id="3" name="Content Placeholder 2">
            <a:extLst>
              <a:ext uri="{FF2B5EF4-FFF2-40B4-BE49-F238E27FC236}">
                <a16:creationId xmlns:a16="http://schemas.microsoft.com/office/drawing/2014/main" id="{FC7DF5CD-9701-4846-9E83-64BB08D0A753}"/>
              </a:ext>
            </a:extLst>
          </p:cNvPr>
          <p:cNvSpPr>
            <a:spLocks noGrp="1"/>
          </p:cNvSpPr>
          <p:nvPr>
            <p:ph idx="1"/>
          </p:nvPr>
        </p:nvSpPr>
        <p:spPr>
          <a:xfrm>
            <a:off x="838200" y="1825625"/>
            <a:ext cx="6062472" cy="4351338"/>
          </a:xfrm>
        </p:spPr>
        <p:txBody>
          <a:bodyPr>
            <a:normAutofit lnSpcReduction="10000"/>
          </a:bodyPr>
          <a:lstStyle/>
          <a:p>
            <a:pPr marL="514350" indent="-514350">
              <a:buFont typeface="+mj-lt"/>
              <a:buAutoNum type="arabicPeriod"/>
            </a:pPr>
            <a:r>
              <a:rPr lang="en-US" dirty="0"/>
              <a:t>One step follows the previous step. </a:t>
            </a:r>
          </a:p>
          <a:p>
            <a:pPr marL="514350" indent="-514350">
              <a:buFont typeface="+mj-lt"/>
              <a:buAutoNum type="arabicPeriod"/>
            </a:pPr>
            <a:r>
              <a:rPr lang="en-US" dirty="0"/>
              <a:t>The following phase should not start until the previous phase has finished.</a:t>
            </a:r>
          </a:p>
          <a:p>
            <a:pPr marL="514350" indent="-514350">
              <a:buFont typeface="+mj-lt"/>
              <a:buAutoNum type="arabicPeriod"/>
            </a:pPr>
            <a:r>
              <a:rPr lang="en-US" dirty="0"/>
              <a:t>Works well with small, uncomplicated projects.</a:t>
            </a:r>
          </a:p>
          <a:p>
            <a:pPr marL="514350" indent="-514350">
              <a:buFont typeface="+mj-lt"/>
              <a:buAutoNum type="arabicPeriod"/>
            </a:pPr>
            <a:endParaRPr lang="en-US" dirty="0"/>
          </a:p>
          <a:p>
            <a:pPr marL="0" indent="0">
              <a:buNone/>
            </a:pPr>
            <a:r>
              <a:rPr lang="en-US" dirty="0"/>
              <a:t>*However, in software development, these stages tend to overlap and feed information to each other.</a:t>
            </a:r>
          </a:p>
        </p:txBody>
      </p:sp>
      <p:pic>
        <p:nvPicPr>
          <p:cNvPr id="4" name="Picture 3">
            <a:extLst>
              <a:ext uri="{FF2B5EF4-FFF2-40B4-BE49-F238E27FC236}">
                <a16:creationId xmlns:a16="http://schemas.microsoft.com/office/drawing/2014/main" id="{0ECB12BB-4F79-F746-A1A7-DDC6B4AD09DA}"/>
              </a:ext>
            </a:extLst>
          </p:cNvPr>
          <p:cNvPicPr>
            <a:picLocks noChangeAspect="1"/>
          </p:cNvPicPr>
          <p:nvPr/>
        </p:nvPicPr>
        <p:blipFill>
          <a:blip r:embed="rId2"/>
          <a:stretch>
            <a:fillRect/>
          </a:stretch>
        </p:blipFill>
        <p:spPr>
          <a:xfrm>
            <a:off x="7333072" y="2051382"/>
            <a:ext cx="4203608" cy="3607215"/>
          </a:xfrm>
          <a:prstGeom prst="rect">
            <a:avLst/>
          </a:prstGeom>
        </p:spPr>
      </p:pic>
    </p:spTree>
    <p:extLst>
      <p:ext uri="{BB962C8B-B14F-4D97-AF65-F5344CB8AC3E}">
        <p14:creationId xmlns:p14="http://schemas.microsoft.com/office/powerpoint/2010/main" val="10959300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C86FC-F3F3-924A-9EF0-9639697C458C}"/>
              </a:ext>
            </a:extLst>
          </p:cNvPr>
          <p:cNvSpPr>
            <a:spLocks noGrp="1"/>
          </p:cNvSpPr>
          <p:nvPr>
            <p:ph type="title"/>
          </p:nvPr>
        </p:nvSpPr>
        <p:spPr/>
        <p:txBody>
          <a:bodyPr/>
          <a:lstStyle/>
          <a:p>
            <a:r>
              <a:rPr lang="en-US" dirty="0"/>
              <a:t>Problems with the Waterfall Model</a:t>
            </a:r>
          </a:p>
        </p:txBody>
      </p:sp>
      <p:sp>
        <p:nvSpPr>
          <p:cNvPr id="3" name="Content Placeholder 2">
            <a:extLst>
              <a:ext uri="{FF2B5EF4-FFF2-40B4-BE49-F238E27FC236}">
                <a16:creationId xmlns:a16="http://schemas.microsoft.com/office/drawing/2014/main" id="{E8E7757C-EA43-EA46-9251-F419212978EA}"/>
              </a:ext>
            </a:extLst>
          </p:cNvPr>
          <p:cNvSpPr>
            <a:spLocks noGrp="1"/>
          </p:cNvSpPr>
          <p:nvPr>
            <p:ph idx="1"/>
          </p:nvPr>
        </p:nvSpPr>
        <p:spPr>
          <a:xfrm>
            <a:off x="838200" y="1825625"/>
            <a:ext cx="5038344" cy="4351338"/>
          </a:xfrm>
        </p:spPr>
        <p:txBody>
          <a:bodyPr/>
          <a:lstStyle/>
          <a:p>
            <a:pPr marL="0" indent="0">
              <a:buNone/>
            </a:pPr>
            <a:r>
              <a:rPr lang="en-US" dirty="0"/>
              <a:t>The main problem with the Waterfall model is difficulty accommodating change after the process begins. Ideally, each phase should be complete before moving to the next.</a:t>
            </a:r>
          </a:p>
          <a:p>
            <a:pPr marL="0" indent="0">
              <a:buNone/>
            </a:pPr>
            <a:endParaRPr lang="en-US" dirty="0"/>
          </a:p>
          <a:p>
            <a:pPr marL="0" indent="0">
              <a:buNone/>
            </a:pPr>
            <a:r>
              <a:rPr lang="en-US" dirty="0"/>
              <a:t>Not suitable for situations where software requirements change quickly.</a:t>
            </a:r>
          </a:p>
        </p:txBody>
      </p:sp>
      <p:grpSp>
        <p:nvGrpSpPr>
          <p:cNvPr id="4" name="Group 3">
            <a:extLst>
              <a:ext uri="{FF2B5EF4-FFF2-40B4-BE49-F238E27FC236}">
                <a16:creationId xmlns:a16="http://schemas.microsoft.com/office/drawing/2014/main" id="{E3451BA6-FC29-2D44-8017-6037FBF9375E}"/>
              </a:ext>
            </a:extLst>
          </p:cNvPr>
          <p:cNvGrpSpPr/>
          <p:nvPr/>
        </p:nvGrpSpPr>
        <p:grpSpPr>
          <a:xfrm>
            <a:off x="6523523" y="1825625"/>
            <a:ext cx="4558952" cy="3614033"/>
            <a:chOff x="7328195" y="1825625"/>
            <a:chExt cx="4558952" cy="3614033"/>
          </a:xfrm>
        </p:grpSpPr>
        <p:pic>
          <p:nvPicPr>
            <p:cNvPr id="5" name="Picture 4">
              <a:extLst>
                <a:ext uri="{FF2B5EF4-FFF2-40B4-BE49-F238E27FC236}">
                  <a16:creationId xmlns:a16="http://schemas.microsoft.com/office/drawing/2014/main" id="{7DDE4AE2-0B73-1B4C-B24E-50482A31B198}"/>
                </a:ext>
              </a:extLst>
            </p:cNvPr>
            <p:cNvPicPr>
              <a:picLocks noChangeAspect="1"/>
            </p:cNvPicPr>
            <p:nvPr/>
          </p:nvPicPr>
          <p:blipFill>
            <a:blip r:embed="rId2"/>
            <a:stretch>
              <a:fillRect/>
            </a:stretch>
          </p:blipFill>
          <p:spPr>
            <a:xfrm>
              <a:off x="7683539" y="1825625"/>
              <a:ext cx="4203608" cy="3607215"/>
            </a:xfrm>
            <a:prstGeom prst="rect">
              <a:avLst/>
            </a:prstGeom>
          </p:spPr>
        </p:pic>
        <p:pic>
          <p:nvPicPr>
            <p:cNvPr id="6" name="Graphic 5" descr="Arrow: Rotate left with solid fill">
              <a:extLst>
                <a:ext uri="{FF2B5EF4-FFF2-40B4-BE49-F238E27FC236}">
                  <a16:creationId xmlns:a16="http://schemas.microsoft.com/office/drawing/2014/main" id="{9C633149-2F5B-8241-81A5-2B54C0CB6C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2932881" flipH="1">
              <a:off x="8874220" y="4790975"/>
              <a:ext cx="648683" cy="648683"/>
            </a:xfrm>
            <a:prstGeom prst="rect">
              <a:avLst/>
            </a:prstGeom>
          </p:spPr>
        </p:pic>
        <p:pic>
          <p:nvPicPr>
            <p:cNvPr id="7" name="Graphic 6" descr="Arrow: Rotate left with solid fill">
              <a:extLst>
                <a:ext uri="{FF2B5EF4-FFF2-40B4-BE49-F238E27FC236}">
                  <a16:creationId xmlns:a16="http://schemas.microsoft.com/office/drawing/2014/main" id="{6BC92619-6A41-E14C-8C1B-D639A8DE26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2932881" flipH="1">
              <a:off x="8412724" y="4121259"/>
              <a:ext cx="648683" cy="648683"/>
            </a:xfrm>
            <a:prstGeom prst="rect">
              <a:avLst/>
            </a:prstGeom>
          </p:spPr>
        </p:pic>
        <p:pic>
          <p:nvPicPr>
            <p:cNvPr id="8" name="Graphic 7" descr="Arrow: Rotate left with solid fill">
              <a:extLst>
                <a:ext uri="{FF2B5EF4-FFF2-40B4-BE49-F238E27FC236}">
                  <a16:creationId xmlns:a16="http://schemas.microsoft.com/office/drawing/2014/main" id="{DD9DEC45-2BE5-CE47-9829-F83EA796F4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2932881" flipH="1">
              <a:off x="7969297" y="3452735"/>
              <a:ext cx="648683" cy="648683"/>
            </a:xfrm>
            <a:prstGeom prst="rect">
              <a:avLst/>
            </a:prstGeom>
          </p:spPr>
        </p:pic>
        <p:pic>
          <p:nvPicPr>
            <p:cNvPr id="9" name="Graphic 8" descr="Arrow: Rotate left with solid fill">
              <a:extLst>
                <a:ext uri="{FF2B5EF4-FFF2-40B4-BE49-F238E27FC236}">
                  <a16:creationId xmlns:a16="http://schemas.microsoft.com/office/drawing/2014/main" id="{2A7E4481-4987-534A-A292-45EB2E0619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2932881" flipH="1">
              <a:off x="7659731" y="2784212"/>
              <a:ext cx="648683" cy="648683"/>
            </a:xfrm>
            <a:prstGeom prst="rect">
              <a:avLst/>
            </a:prstGeom>
          </p:spPr>
        </p:pic>
        <p:pic>
          <p:nvPicPr>
            <p:cNvPr id="10" name="Graphic 9" descr="Arrow: Rotate left with solid fill">
              <a:extLst>
                <a:ext uri="{FF2B5EF4-FFF2-40B4-BE49-F238E27FC236}">
                  <a16:creationId xmlns:a16="http://schemas.microsoft.com/office/drawing/2014/main" id="{3D1B9002-FC64-5B4D-A7A7-BEC3D685AA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2932881" flipH="1">
              <a:off x="7328195" y="2132579"/>
              <a:ext cx="648683" cy="648683"/>
            </a:xfrm>
            <a:prstGeom prst="rect">
              <a:avLst/>
            </a:prstGeom>
          </p:spPr>
        </p:pic>
      </p:grpSp>
    </p:spTree>
    <p:extLst>
      <p:ext uri="{BB962C8B-B14F-4D97-AF65-F5344CB8AC3E}">
        <p14:creationId xmlns:p14="http://schemas.microsoft.com/office/powerpoint/2010/main" val="3178629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9307F-6ED6-644D-BC83-38DE5A365FC5}"/>
              </a:ext>
            </a:extLst>
          </p:cNvPr>
          <p:cNvSpPr>
            <a:spLocks noGrp="1"/>
          </p:cNvSpPr>
          <p:nvPr>
            <p:ph type="title"/>
          </p:nvPr>
        </p:nvSpPr>
        <p:spPr/>
        <p:txBody>
          <a:bodyPr/>
          <a:lstStyle/>
          <a:p>
            <a:r>
              <a:rPr lang="en-US" dirty="0"/>
              <a:t>Problems with the Waterfall Model</a:t>
            </a:r>
          </a:p>
        </p:txBody>
      </p:sp>
      <p:sp>
        <p:nvSpPr>
          <p:cNvPr id="3" name="Content Placeholder 2">
            <a:extLst>
              <a:ext uri="{FF2B5EF4-FFF2-40B4-BE49-F238E27FC236}">
                <a16:creationId xmlns:a16="http://schemas.microsoft.com/office/drawing/2014/main" id="{E6B33EC8-1FAA-AB48-8A47-421E60B4178C}"/>
              </a:ext>
            </a:extLst>
          </p:cNvPr>
          <p:cNvSpPr>
            <a:spLocks noGrp="1"/>
          </p:cNvSpPr>
          <p:nvPr>
            <p:ph idx="1"/>
          </p:nvPr>
        </p:nvSpPr>
        <p:spPr/>
        <p:txBody>
          <a:bodyPr>
            <a:normAutofit fontScale="92500" lnSpcReduction="10000"/>
          </a:bodyPr>
          <a:lstStyle/>
          <a:p>
            <a:pPr marL="514350" indent="-514350">
              <a:buFont typeface="+mj-lt"/>
              <a:buAutoNum type="arabicPeriod"/>
            </a:pPr>
            <a:r>
              <a:rPr lang="en-US" dirty="0"/>
              <a:t>Managers love waterfall models</a:t>
            </a:r>
          </a:p>
          <a:p>
            <a:pPr marL="971550" lvl="1" indent="-514350">
              <a:buFont typeface="+mj-lt"/>
              <a:buAutoNum type="arabicPeriod"/>
            </a:pPr>
            <a:r>
              <a:rPr lang="en-US" dirty="0"/>
              <a:t>Nice milestones.</a:t>
            </a:r>
          </a:p>
          <a:p>
            <a:pPr marL="971550" lvl="1" indent="-514350">
              <a:buFont typeface="+mj-lt"/>
              <a:buAutoNum type="arabicPeriod"/>
            </a:pPr>
            <a:r>
              <a:rPr lang="en-US" dirty="0"/>
              <a:t>No need to revisit steps. One activity at a  time.</a:t>
            </a:r>
          </a:p>
          <a:p>
            <a:pPr marL="971550" lvl="1" indent="-514350">
              <a:buFont typeface="+mj-lt"/>
              <a:buAutoNum type="arabicPeriod"/>
            </a:pPr>
            <a:r>
              <a:rPr lang="en-US" dirty="0"/>
              <a:t>Easy to check progress.  How much is completed per unit of time.</a:t>
            </a:r>
          </a:p>
          <a:p>
            <a:pPr marL="1428750" lvl="2" indent="-514350">
              <a:buFont typeface="+mj-lt"/>
              <a:buAutoNum type="arabicPeriod"/>
            </a:pPr>
            <a:r>
              <a:rPr lang="en-US" dirty="0"/>
              <a:t>Progress is measurable - deadlines</a:t>
            </a:r>
          </a:p>
          <a:p>
            <a:pPr marL="1428750" lvl="2" indent="-514350">
              <a:buFont typeface="+mj-lt"/>
              <a:buAutoNum type="arabicPeriod"/>
            </a:pPr>
            <a:r>
              <a:rPr lang="en-US" dirty="0"/>
              <a:t>Nice metrics</a:t>
            </a:r>
          </a:p>
          <a:p>
            <a:pPr marL="1428750" lvl="2" indent="-514350">
              <a:buFont typeface="+mj-lt"/>
              <a:buAutoNum type="arabicPeriod"/>
            </a:pPr>
            <a:r>
              <a:rPr lang="en-US" dirty="0"/>
              <a:t>”Reportable”</a:t>
            </a:r>
          </a:p>
          <a:p>
            <a:pPr marL="514350" indent="-514350">
              <a:buFont typeface="+mj-lt"/>
              <a:buAutoNum type="arabicPeriod"/>
            </a:pPr>
            <a:r>
              <a:rPr lang="en-US" dirty="0"/>
              <a:t>Software development is affected</a:t>
            </a:r>
          </a:p>
          <a:p>
            <a:pPr marL="971550" lvl="1" indent="-514350">
              <a:buFont typeface="+mj-lt"/>
              <a:buAutoNum type="arabicPeriod"/>
            </a:pPr>
            <a:r>
              <a:rPr lang="en-US" dirty="0"/>
              <a:t>During coding, requirements problems are found.</a:t>
            </a:r>
          </a:p>
          <a:p>
            <a:pPr marL="971550" lvl="1" indent="-514350">
              <a:buFont typeface="+mj-lt"/>
              <a:buAutoNum type="arabicPeriod"/>
            </a:pPr>
            <a:r>
              <a:rPr lang="en-US" dirty="0"/>
              <a:t>During testing, coding or requirements errors are found.</a:t>
            </a:r>
          </a:p>
          <a:p>
            <a:pPr marL="971550" lvl="1" indent="-514350">
              <a:buFont typeface="+mj-lt"/>
              <a:buAutoNum type="arabicPeriod"/>
            </a:pPr>
            <a:r>
              <a:rPr lang="en-US" dirty="0"/>
              <a:t>During implementation, different stakeholders may be disappointed.</a:t>
            </a:r>
          </a:p>
          <a:p>
            <a:pPr marL="514350" indent="-514350">
              <a:buFont typeface="+mj-lt"/>
              <a:buAutoNum type="arabicPeriod"/>
            </a:pPr>
            <a:r>
              <a:rPr lang="en-US" dirty="0"/>
              <a:t>All add up to increase costs and time of development</a:t>
            </a:r>
          </a:p>
        </p:txBody>
      </p:sp>
    </p:spTree>
    <p:extLst>
      <p:ext uri="{BB962C8B-B14F-4D97-AF65-F5344CB8AC3E}">
        <p14:creationId xmlns:p14="http://schemas.microsoft.com/office/powerpoint/2010/main" val="3292391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41FB1-2C22-4B40-87EC-3C4E9B23C7A8}"/>
              </a:ext>
            </a:extLst>
          </p:cNvPr>
          <p:cNvSpPr>
            <a:spLocks noGrp="1"/>
          </p:cNvSpPr>
          <p:nvPr>
            <p:ph type="title"/>
          </p:nvPr>
        </p:nvSpPr>
        <p:spPr/>
        <p:txBody>
          <a:bodyPr/>
          <a:lstStyle/>
          <a:p>
            <a:r>
              <a:rPr lang="en-US" dirty="0"/>
              <a:t>1.1 Agile Methodology</a:t>
            </a:r>
          </a:p>
        </p:txBody>
      </p:sp>
      <p:sp>
        <p:nvSpPr>
          <p:cNvPr id="3" name="Content Placeholder 2">
            <a:extLst>
              <a:ext uri="{FF2B5EF4-FFF2-40B4-BE49-F238E27FC236}">
                <a16:creationId xmlns:a16="http://schemas.microsoft.com/office/drawing/2014/main" id="{6601E926-01D9-7E46-B089-1FD0CB40A12A}"/>
              </a:ext>
            </a:extLst>
          </p:cNvPr>
          <p:cNvSpPr>
            <a:spLocks noGrp="1"/>
          </p:cNvSpPr>
          <p:nvPr>
            <p:ph idx="1"/>
          </p:nvPr>
        </p:nvSpPr>
        <p:spPr>
          <a:xfrm>
            <a:off x="838200" y="1825625"/>
            <a:ext cx="5550877" cy="4351338"/>
          </a:xfrm>
        </p:spPr>
        <p:txBody>
          <a:bodyPr/>
          <a:lstStyle/>
          <a:p>
            <a:pPr marL="0" indent="0">
              <a:buNone/>
            </a:pPr>
            <a:r>
              <a:rPr lang="en-US" dirty="0"/>
              <a:t>Agile Methodology is a </a:t>
            </a:r>
            <a:r>
              <a:rPr lang="en-US" b="1" dirty="0"/>
              <a:t>people-focused</a:t>
            </a:r>
            <a:r>
              <a:rPr lang="en-US" dirty="0"/>
              <a:t>, results-focused approach to software development that respects our rapidly </a:t>
            </a:r>
            <a:r>
              <a:rPr lang="en-US" b="1" dirty="0"/>
              <a:t>changing</a:t>
            </a:r>
            <a:r>
              <a:rPr lang="en-US" dirty="0"/>
              <a:t> world. It’s centered around </a:t>
            </a:r>
            <a:r>
              <a:rPr lang="en-US" b="1" dirty="0"/>
              <a:t>adaptive</a:t>
            </a:r>
            <a:r>
              <a:rPr lang="en-US" dirty="0"/>
              <a:t> planning, self-organization, and </a:t>
            </a:r>
            <a:r>
              <a:rPr lang="en-US" b="1" dirty="0"/>
              <a:t>short delivery times</a:t>
            </a:r>
            <a:r>
              <a:rPr lang="en-US" dirty="0"/>
              <a:t>. It’s flexible, fast, and aims for </a:t>
            </a:r>
            <a:r>
              <a:rPr lang="en-US" b="1" dirty="0"/>
              <a:t>continuous improvements</a:t>
            </a:r>
            <a:r>
              <a:rPr lang="en-US" dirty="0"/>
              <a:t> in quality.</a:t>
            </a:r>
          </a:p>
        </p:txBody>
      </p:sp>
      <p:pic>
        <p:nvPicPr>
          <p:cNvPr id="4" name="Picture 3">
            <a:extLst>
              <a:ext uri="{FF2B5EF4-FFF2-40B4-BE49-F238E27FC236}">
                <a16:creationId xmlns:a16="http://schemas.microsoft.com/office/drawing/2014/main" id="{2EEC0E6F-8742-EA4D-924A-660C6F8C17E1}"/>
              </a:ext>
            </a:extLst>
          </p:cNvPr>
          <p:cNvPicPr>
            <a:picLocks noChangeAspect="1"/>
          </p:cNvPicPr>
          <p:nvPr/>
        </p:nvPicPr>
        <p:blipFill>
          <a:blip r:embed="rId2"/>
          <a:stretch>
            <a:fillRect/>
          </a:stretch>
        </p:blipFill>
        <p:spPr>
          <a:xfrm>
            <a:off x="7000741" y="1825625"/>
            <a:ext cx="4310016" cy="4351338"/>
          </a:xfrm>
          <a:prstGeom prst="rect">
            <a:avLst/>
          </a:prstGeom>
        </p:spPr>
      </p:pic>
    </p:spTree>
    <p:extLst>
      <p:ext uri="{BB962C8B-B14F-4D97-AF65-F5344CB8AC3E}">
        <p14:creationId xmlns:p14="http://schemas.microsoft.com/office/powerpoint/2010/main" val="34873356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367BC-42FD-044E-BD78-B631E0BF153E}"/>
              </a:ext>
            </a:extLst>
          </p:cNvPr>
          <p:cNvSpPr>
            <a:spLocks noGrp="1"/>
          </p:cNvSpPr>
          <p:nvPr>
            <p:ph type="title"/>
          </p:nvPr>
        </p:nvSpPr>
        <p:spPr/>
        <p:txBody>
          <a:bodyPr/>
          <a:lstStyle/>
          <a:p>
            <a:r>
              <a:rPr lang="en-US" dirty="0"/>
              <a:t>3.2 Characteristics of Waterfall vs Scrum</a:t>
            </a:r>
          </a:p>
        </p:txBody>
      </p:sp>
      <p:pic>
        <p:nvPicPr>
          <p:cNvPr id="4" name="Picture 3">
            <a:extLst>
              <a:ext uri="{FF2B5EF4-FFF2-40B4-BE49-F238E27FC236}">
                <a16:creationId xmlns:a16="http://schemas.microsoft.com/office/drawing/2014/main" id="{F475A75B-401A-3643-A207-E8779BBCF8DF}"/>
              </a:ext>
            </a:extLst>
          </p:cNvPr>
          <p:cNvPicPr>
            <a:picLocks noChangeAspect="1"/>
          </p:cNvPicPr>
          <p:nvPr/>
        </p:nvPicPr>
        <p:blipFill>
          <a:blip r:embed="rId3"/>
          <a:stretch>
            <a:fillRect/>
          </a:stretch>
        </p:blipFill>
        <p:spPr>
          <a:xfrm>
            <a:off x="2090427" y="1825625"/>
            <a:ext cx="8011145" cy="4667250"/>
          </a:xfrm>
          <a:prstGeom prst="rect">
            <a:avLst/>
          </a:prstGeom>
        </p:spPr>
      </p:pic>
    </p:spTree>
    <p:extLst>
      <p:ext uri="{BB962C8B-B14F-4D97-AF65-F5344CB8AC3E}">
        <p14:creationId xmlns:p14="http://schemas.microsoft.com/office/powerpoint/2010/main" val="33378047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10078-EB97-8F44-97DC-D0E481045AF3}"/>
              </a:ext>
            </a:extLst>
          </p:cNvPr>
          <p:cNvSpPr>
            <a:spLocks noGrp="1"/>
          </p:cNvSpPr>
          <p:nvPr>
            <p:ph type="title"/>
          </p:nvPr>
        </p:nvSpPr>
        <p:spPr/>
        <p:txBody>
          <a:bodyPr/>
          <a:lstStyle/>
          <a:p>
            <a:r>
              <a:rPr lang="en-US" dirty="0"/>
              <a:t>3.3 Scrum: Incremental, Smaller Feature Sets</a:t>
            </a:r>
          </a:p>
        </p:txBody>
      </p:sp>
      <p:sp>
        <p:nvSpPr>
          <p:cNvPr id="3" name="Content Placeholder 2">
            <a:extLst>
              <a:ext uri="{FF2B5EF4-FFF2-40B4-BE49-F238E27FC236}">
                <a16:creationId xmlns:a16="http://schemas.microsoft.com/office/drawing/2014/main" id="{691B7AA6-9D70-B24F-9B49-82A7092F22CA}"/>
              </a:ext>
            </a:extLst>
          </p:cNvPr>
          <p:cNvSpPr>
            <a:spLocks noGrp="1"/>
          </p:cNvSpPr>
          <p:nvPr>
            <p:ph idx="1"/>
          </p:nvPr>
        </p:nvSpPr>
        <p:spPr>
          <a:xfrm>
            <a:off x="838200" y="1825625"/>
            <a:ext cx="4942182" cy="4351338"/>
          </a:xfrm>
        </p:spPr>
        <p:txBody>
          <a:bodyPr>
            <a:normAutofit/>
          </a:bodyPr>
          <a:lstStyle/>
          <a:p>
            <a:pPr marL="514350" indent="-514350">
              <a:buFont typeface="+mj-lt"/>
              <a:buAutoNum type="arabicPeriod"/>
            </a:pPr>
            <a:r>
              <a:rPr lang="en-US" dirty="0"/>
              <a:t>Plan and analyze to determine product requirements.</a:t>
            </a:r>
          </a:p>
          <a:p>
            <a:pPr marL="514350" indent="-514350">
              <a:buFont typeface="+mj-lt"/>
              <a:buAutoNum type="arabicPeriod"/>
            </a:pPr>
            <a:r>
              <a:rPr lang="en-US" dirty="0"/>
              <a:t>Design and develop an increment (potentially shippable product) using a subset of the product requirements.</a:t>
            </a:r>
          </a:p>
          <a:p>
            <a:pPr marL="514350" indent="-514350">
              <a:buFont typeface="+mj-lt"/>
              <a:buAutoNum type="arabicPeriod"/>
            </a:pPr>
            <a:r>
              <a:rPr lang="en-US" dirty="0"/>
              <a:t>Test and review your product.</a:t>
            </a:r>
          </a:p>
          <a:p>
            <a:pPr marL="514350" indent="-514350">
              <a:buFont typeface="+mj-lt"/>
              <a:buAutoNum type="arabicPeriod"/>
            </a:pPr>
            <a:endParaRPr lang="en-US" dirty="0"/>
          </a:p>
        </p:txBody>
      </p:sp>
      <p:pic>
        <p:nvPicPr>
          <p:cNvPr id="4" name="Picture 2" descr="Scrum Events #1 The Sprint | Let&amp;#39;s Scrum it!">
            <a:extLst>
              <a:ext uri="{FF2B5EF4-FFF2-40B4-BE49-F238E27FC236}">
                <a16:creationId xmlns:a16="http://schemas.microsoft.com/office/drawing/2014/main" id="{E80BBFE0-AAB5-A748-AC15-6BBA78038B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2016" y="2096086"/>
            <a:ext cx="6007038" cy="3861137"/>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Badge 1 with solid fill">
            <a:extLst>
              <a:ext uri="{FF2B5EF4-FFF2-40B4-BE49-F238E27FC236}">
                <a16:creationId xmlns:a16="http://schemas.microsoft.com/office/drawing/2014/main" id="{2203E1F5-6232-6640-AA4B-D8EBD96CEA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21680" y="4881213"/>
            <a:ext cx="548640" cy="548640"/>
          </a:xfrm>
          <a:prstGeom prst="rect">
            <a:avLst/>
          </a:prstGeom>
        </p:spPr>
      </p:pic>
      <p:pic>
        <p:nvPicPr>
          <p:cNvPr id="8" name="Graphic 7" descr="Badge with solid fill">
            <a:extLst>
              <a:ext uri="{FF2B5EF4-FFF2-40B4-BE49-F238E27FC236}">
                <a16:creationId xmlns:a16="http://schemas.microsoft.com/office/drawing/2014/main" id="{EFBA5562-83B8-8E4E-BC25-5583035574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56515" y="3478014"/>
            <a:ext cx="548640" cy="548640"/>
          </a:xfrm>
          <a:prstGeom prst="rect">
            <a:avLst/>
          </a:prstGeom>
        </p:spPr>
      </p:pic>
      <p:pic>
        <p:nvPicPr>
          <p:cNvPr id="10" name="Graphic 9" descr="Badge 3 with solid fill">
            <a:extLst>
              <a:ext uri="{FF2B5EF4-FFF2-40B4-BE49-F238E27FC236}">
                <a16:creationId xmlns:a16="http://schemas.microsoft.com/office/drawing/2014/main" id="{7E832FDA-4904-764F-8F72-F0791073385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96318" y="3478014"/>
            <a:ext cx="548640" cy="548640"/>
          </a:xfrm>
          <a:prstGeom prst="rect">
            <a:avLst/>
          </a:prstGeom>
        </p:spPr>
      </p:pic>
      <p:pic>
        <p:nvPicPr>
          <p:cNvPr id="11" name="Graphic 10" descr="Badge with solid fill">
            <a:extLst>
              <a:ext uri="{FF2B5EF4-FFF2-40B4-BE49-F238E27FC236}">
                <a16:creationId xmlns:a16="http://schemas.microsoft.com/office/drawing/2014/main" id="{AC7C1E4C-5DC9-0841-8FE1-CBA9CB6BC31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805160" y="4737997"/>
            <a:ext cx="548640" cy="548640"/>
          </a:xfrm>
          <a:prstGeom prst="rect">
            <a:avLst/>
          </a:prstGeom>
        </p:spPr>
      </p:pic>
    </p:spTree>
    <p:extLst>
      <p:ext uri="{BB962C8B-B14F-4D97-AF65-F5344CB8AC3E}">
        <p14:creationId xmlns:p14="http://schemas.microsoft.com/office/powerpoint/2010/main" val="16642329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A7A41-D315-6A44-89B3-E94916CDF75C}"/>
              </a:ext>
            </a:extLst>
          </p:cNvPr>
          <p:cNvSpPr>
            <a:spLocks noGrp="1"/>
          </p:cNvSpPr>
          <p:nvPr>
            <p:ph type="title"/>
          </p:nvPr>
        </p:nvSpPr>
        <p:spPr/>
        <p:txBody>
          <a:bodyPr/>
          <a:lstStyle/>
          <a:p>
            <a:r>
              <a:rPr lang="en-US" dirty="0"/>
              <a:t>Scrum: Incremental, Smaller Feature Sets</a:t>
            </a:r>
          </a:p>
        </p:txBody>
      </p:sp>
      <p:sp>
        <p:nvSpPr>
          <p:cNvPr id="3" name="Content Placeholder 2">
            <a:extLst>
              <a:ext uri="{FF2B5EF4-FFF2-40B4-BE49-F238E27FC236}">
                <a16:creationId xmlns:a16="http://schemas.microsoft.com/office/drawing/2014/main" id="{293BFF9C-8B69-5748-AD96-2E9D72FC3C9C}"/>
              </a:ext>
            </a:extLst>
          </p:cNvPr>
          <p:cNvSpPr>
            <a:spLocks noGrp="1"/>
          </p:cNvSpPr>
          <p:nvPr>
            <p:ph idx="1"/>
          </p:nvPr>
        </p:nvSpPr>
        <p:spPr>
          <a:xfrm>
            <a:off x="838200" y="2554286"/>
            <a:ext cx="2519363" cy="746125"/>
          </a:xfrm>
          <a:ln>
            <a:solidFill>
              <a:schemeClr val="tx1"/>
            </a:solidFill>
          </a:ln>
        </p:spPr>
        <p:txBody>
          <a:bodyPr anchor="ctr"/>
          <a:lstStyle/>
          <a:p>
            <a:pPr marL="0" indent="0" algn="ctr">
              <a:buNone/>
            </a:pPr>
            <a:r>
              <a:rPr lang="en-US" dirty="0"/>
              <a:t>Build</a:t>
            </a:r>
          </a:p>
        </p:txBody>
      </p:sp>
      <p:sp>
        <p:nvSpPr>
          <p:cNvPr id="4" name="Content Placeholder 2">
            <a:extLst>
              <a:ext uri="{FF2B5EF4-FFF2-40B4-BE49-F238E27FC236}">
                <a16:creationId xmlns:a16="http://schemas.microsoft.com/office/drawing/2014/main" id="{C1402D2A-6081-6B43-85ED-F660D7581AC1}"/>
              </a:ext>
            </a:extLst>
          </p:cNvPr>
          <p:cNvSpPr txBox="1">
            <a:spLocks/>
          </p:cNvSpPr>
          <p:nvPr/>
        </p:nvSpPr>
        <p:spPr>
          <a:xfrm>
            <a:off x="838197" y="4290976"/>
            <a:ext cx="2519363" cy="746125"/>
          </a:xfrm>
          <a:prstGeom prst="rect">
            <a:avLst/>
          </a:prstGeom>
          <a:ln>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Review</a:t>
            </a:r>
          </a:p>
        </p:txBody>
      </p:sp>
      <p:sp>
        <p:nvSpPr>
          <p:cNvPr id="5" name="Content Placeholder 2">
            <a:extLst>
              <a:ext uri="{FF2B5EF4-FFF2-40B4-BE49-F238E27FC236}">
                <a16:creationId xmlns:a16="http://schemas.microsoft.com/office/drawing/2014/main" id="{65B07D20-2D4C-9F45-8ED3-3810682C03F4}"/>
              </a:ext>
            </a:extLst>
          </p:cNvPr>
          <p:cNvSpPr txBox="1">
            <a:spLocks/>
          </p:cNvSpPr>
          <p:nvPr/>
        </p:nvSpPr>
        <p:spPr>
          <a:xfrm>
            <a:off x="838199" y="3422631"/>
            <a:ext cx="2519363" cy="746125"/>
          </a:xfrm>
          <a:prstGeom prst="rect">
            <a:avLst/>
          </a:prstGeom>
          <a:ln>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Test</a:t>
            </a:r>
          </a:p>
        </p:txBody>
      </p:sp>
      <p:sp>
        <p:nvSpPr>
          <p:cNvPr id="6" name="Content Placeholder 2">
            <a:extLst>
              <a:ext uri="{FF2B5EF4-FFF2-40B4-BE49-F238E27FC236}">
                <a16:creationId xmlns:a16="http://schemas.microsoft.com/office/drawing/2014/main" id="{79BAD5E6-86B1-614F-AF80-7C38120F9DCB}"/>
              </a:ext>
            </a:extLst>
          </p:cNvPr>
          <p:cNvSpPr txBox="1">
            <a:spLocks/>
          </p:cNvSpPr>
          <p:nvPr/>
        </p:nvSpPr>
        <p:spPr>
          <a:xfrm>
            <a:off x="838200" y="1690688"/>
            <a:ext cx="2519363" cy="746125"/>
          </a:xfrm>
          <a:prstGeom prst="rect">
            <a:avLst/>
          </a:prstGeom>
          <a:ln>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Plan</a:t>
            </a:r>
          </a:p>
        </p:txBody>
      </p:sp>
      <p:sp>
        <p:nvSpPr>
          <p:cNvPr id="19" name="Content Placeholder 2">
            <a:extLst>
              <a:ext uri="{FF2B5EF4-FFF2-40B4-BE49-F238E27FC236}">
                <a16:creationId xmlns:a16="http://schemas.microsoft.com/office/drawing/2014/main" id="{570F8F04-545D-AC41-9C5D-0BD9C36950C6}"/>
              </a:ext>
            </a:extLst>
          </p:cNvPr>
          <p:cNvSpPr txBox="1">
            <a:spLocks/>
          </p:cNvSpPr>
          <p:nvPr/>
        </p:nvSpPr>
        <p:spPr>
          <a:xfrm>
            <a:off x="3576632" y="2554286"/>
            <a:ext cx="2519363" cy="746125"/>
          </a:xfrm>
          <a:prstGeom prst="rect">
            <a:avLst/>
          </a:prstGeom>
          <a:ln>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solidFill>
                  <a:schemeClr val="bg1">
                    <a:lumMod val="65000"/>
                  </a:schemeClr>
                </a:solidFill>
              </a:rPr>
              <a:t>Build</a:t>
            </a:r>
            <a:endParaRPr lang="en-US" dirty="0">
              <a:solidFill>
                <a:schemeClr val="bg1">
                  <a:lumMod val="65000"/>
                </a:schemeClr>
              </a:solidFill>
            </a:endParaRPr>
          </a:p>
        </p:txBody>
      </p:sp>
      <p:sp>
        <p:nvSpPr>
          <p:cNvPr id="20" name="Content Placeholder 2">
            <a:extLst>
              <a:ext uri="{FF2B5EF4-FFF2-40B4-BE49-F238E27FC236}">
                <a16:creationId xmlns:a16="http://schemas.microsoft.com/office/drawing/2014/main" id="{DC0EED7A-1AF5-4B44-8B26-1A3139A5CFB4}"/>
              </a:ext>
            </a:extLst>
          </p:cNvPr>
          <p:cNvSpPr txBox="1">
            <a:spLocks/>
          </p:cNvSpPr>
          <p:nvPr/>
        </p:nvSpPr>
        <p:spPr>
          <a:xfrm>
            <a:off x="3576629" y="4290976"/>
            <a:ext cx="2519363" cy="746125"/>
          </a:xfrm>
          <a:prstGeom prst="rect">
            <a:avLst/>
          </a:prstGeom>
          <a:ln>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bg1">
                    <a:lumMod val="65000"/>
                  </a:schemeClr>
                </a:solidFill>
              </a:rPr>
              <a:t>Review</a:t>
            </a:r>
          </a:p>
        </p:txBody>
      </p:sp>
      <p:sp>
        <p:nvSpPr>
          <p:cNvPr id="21" name="Content Placeholder 2">
            <a:extLst>
              <a:ext uri="{FF2B5EF4-FFF2-40B4-BE49-F238E27FC236}">
                <a16:creationId xmlns:a16="http://schemas.microsoft.com/office/drawing/2014/main" id="{D441DD01-1A6A-C143-8731-BE39B8292D56}"/>
              </a:ext>
            </a:extLst>
          </p:cNvPr>
          <p:cNvSpPr txBox="1">
            <a:spLocks/>
          </p:cNvSpPr>
          <p:nvPr/>
        </p:nvSpPr>
        <p:spPr>
          <a:xfrm>
            <a:off x="3576631" y="3422631"/>
            <a:ext cx="2519363" cy="746125"/>
          </a:xfrm>
          <a:prstGeom prst="rect">
            <a:avLst/>
          </a:prstGeom>
          <a:ln>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bg1">
                    <a:lumMod val="65000"/>
                  </a:schemeClr>
                </a:solidFill>
              </a:rPr>
              <a:t>Test</a:t>
            </a:r>
          </a:p>
        </p:txBody>
      </p:sp>
      <p:sp>
        <p:nvSpPr>
          <p:cNvPr id="22" name="Content Placeholder 2">
            <a:extLst>
              <a:ext uri="{FF2B5EF4-FFF2-40B4-BE49-F238E27FC236}">
                <a16:creationId xmlns:a16="http://schemas.microsoft.com/office/drawing/2014/main" id="{AF11EB2D-00B7-244E-BA58-E8A117176C9A}"/>
              </a:ext>
            </a:extLst>
          </p:cNvPr>
          <p:cNvSpPr txBox="1">
            <a:spLocks/>
          </p:cNvSpPr>
          <p:nvPr/>
        </p:nvSpPr>
        <p:spPr>
          <a:xfrm>
            <a:off x="3576632" y="1690688"/>
            <a:ext cx="2519363" cy="746125"/>
          </a:xfrm>
          <a:prstGeom prst="rect">
            <a:avLst/>
          </a:prstGeom>
          <a:ln>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bg1">
                    <a:lumMod val="65000"/>
                  </a:schemeClr>
                </a:solidFill>
              </a:rPr>
              <a:t>Plan</a:t>
            </a:r>
          </a:p>
        </p:txBody>
      </p:sp>
      <p:sp>
        <p:nvSpPr>
          <p:cNvPr id="24" name="Content Placeholder 2">
            <a:extLst>
              <a:ext uri="{FF2B5EF4-FFF2-40B4-BE49-F238E27FC236}">
                <a16:creationId xmlns:a16="http://schemas.microsoft.com/office/drawing/2014/main" id="{CA64E7A4-ADEC-B040-B0FF-7272A3320555}"/>
              </a:ext>
            </a:extLst>
          </p:cNvPr>
          <p:cNvSpPr txBox="1">
            <a:spLocks/>
          </p:cNvSpPr>
          <p:nvPr/>
        </p:nvSpPr>
        <p:spPr>
          <a:xfrm>
            <a:off x="6315061" y="2554286"/>
            <a:ext cx="2519363" cy="746125"/>
          </a:xfrm>
          <a:prstGeom prst="rect">
            <a:avLst/>
          </a:prstGeom>
          <a:ln>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solidFill>
                  <a:schemeClr val="bg1">
                    <a:lumMod val="65000"/>
                  </a:schemeClr>
                </a:solidFill>
              </a:rPr>
              <a:t>Build</a:t>
            </a:r>
            <a:endParaRPr lang="en-US" dirty="0">
              <a:solidFill>
                <a:schemeClr val="bg1">
                  <a:lumMod val="65000"/>
                </a:schemeClr>
              </a:solidFill>
            </a:endParaRPr>
          </a:p>
        </p:txBody>
      </p:sp>
      <p:sp>
        <p:nvSpPr>
          <p:cNvPr id="25" name="Content Placeholder 2">
            <a:extLst>
              <a:ext uri="{FF2B5EF4-FFF2-40B4-BE49-F238E27FC236}">
                <a16:creationId xmlns:a16="http://schemas.microsoft.com/office/drawing/2014/main" id="{5553F36A-560A-A243-8550-A6DF806A55E4}"/>
              </a:ext>
            </a:extLst>
          </p:cNvPr>
          <p:cNvSpPr txBox="1">
            <a:spLocks/>
          </p:cNvSpPr>
          <p:nvPr/>
        </p:nvSpPr>
        <p:spPr>
          <a:xfrm>
            <a:off x="6315058" y="4290976"/>
            <a:ext cx="2519363" cy="746125"/>
          </a:xfrm>
          <a:prstGeom prst="rect">
            <a:avLst/>
          </a:prstGeom>
          <a:ln>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bg1">
                    <a:lumMod val="65000"/>
                  </a:schemeClr>
                </a:solidFill>
              </a:rPr>
              <a:t>Review</a:t>
            </a:r>
          </a:p>
        </p:txBody>
      </p:sp>
      <p:sp>
        <p:nvSpPr>
          <p:cNvPr id="26" name="Content Placeholder 2">
            <a:extLst>
              <a:ext uri="{FF2B5EF4-FFF2-40B4-BE49-F238E27FC236}">
                <a16:creationId xmlns:a16="http://schemas.microsoft.com/office/drawing/2014/main" id="{16CC6347-67FB-F246-8EAD-C635B0D18BAE}"/>
              </a:ext>
            </a:extLst>
          </p:cNvPr>
          <p:cNvSpPr txBox="1">
            <a:spLocks/>
          </p:cNvSpPr>
          <p:nvPr/>
        </p:nvSpPr>
        <p:spPr>
          <a:xfrm>
            <a:off x="6315060" y="3422631"/>
            <a:ext cx="2519363" cy="746125"/>
          </a:xfrm>
          <a:prstGeom prst="rect">
            <a:avLst/>
          </a:prstGeom>
          <a:ln>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bg1">
                    <a:lumMod val="65000"/>
                  </a:schemeClr>
                </a:solidFill>
              </a:rPr>
              <a:t>Test</a:t>
            </a:r>
          </a:p>
        </p:txBody>
      </p:sp>
      <p:sp>
        <p:nvSpPr>
          <p:cNvPr id="27" name="Content Placeholder 2">
            <a:extLst>
              <a:ext uri="{FF2B5EF4-FFF2-40B4-BE49-F238E27FC236}">
                <a16:creationId xmlns:a16="http://schemas.microsoft.com/office/drawing/2014/main" id="{F3A69D82-16AB-D040-88D8-27521A98BBCE}"/>
              </a:ext>
            </a:extLst>
          </p:cNvPr>
          <p:cNvSpPr txBox="1">
            <a:spLocks/>
          </p:cNvSpPr>
          <p:nvPr/>
        </p:nvSpPr>
        <p:spPr>
          <a:xfrm>
            <a:off x="6315061" y="1690688"/>
            <a:ext cx="2519363" cy="746125"/>
          </a:xfrm>
          <a:prstGeom prst="rect">
            <a:avLst/>
          </a:prstGeom>
          <a:ln>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bg1">
                    <a:lumMod val="65000"/>
                  </a:schemeClr>
                </a:solidFill>
              </a:rPr>
              <a:t>Plan</a:t>
            </a:r>
          </a:p>
        </p:txBody>
      </p:sp>
      <p:sp>
        <p:nvSpPr>
          <p:cNvPr id="17" name="Content Placeholder 2">
            <a:extLst>
              <a:ext uri="{FF2B5EF4-FFF2-40B4-BE49-F238E27FC236}">
                <a16:creationId xmlns:a16="http://schemas.microsoft.com/office/drawing/2014/main" id="{E459879F-FC0F-AC43-B7F1-B232DDB04607}"/>
              </a:ext>
            </a:extLst>
          </p:cNvPr>
          <p:cNvSpPr txBox="1">
            <a:spLocks/>
          </p:cNvSpPr>
          <p:nvPr/>
        </p:nvSpPr>
        <p:spPr>
          <a:xfrm>
            <a:off x="9053487" y="1690687"/>
            <a:ext cx="2957535" cy="3963137"/>
          </a:xfrm>
          <a:prstGeom prst="rect">
            <a:avLst/>
          </a:prstGeom>
          <a:ln>
            <a:noFill/>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Scrum revolves around short, iterative release cycles, or Sprints</a:t>
            </a:r>
            <a:r>
              <a:rPr lang="en-US" sz="2000" dirty="0"/>
              <a:t>, that allow to to ship often, reprioritize, and constantly improve.</a:t>
            </a:r>
          </a:p>
          <a:p>
            <a:pPr marL="0" indent="0">
              <a:buNone/>
            </a:pPr>
            <a:r>
              <a:rPr lang="en-US" sz="2000" dirty="0"/>
              <a:t>A sprint normally takes 1-3 weeks.</a:t>
            </a:r>
          </a:p>
          <a:p>
            <a:pPr marL="0" indent="0">
              <a:buFont typeface="Arial" panose="020B0604020202020204" pitchFamily="34" charset="0"/>
              <a:buNone/>
            </a:pPr>
            <a:endParaRPr lang="en-US" sz="1600" dirty="0"/>
          </a:p>
          <a:p>
            <a:pPr marL="342900" indent="-342900">
              <a:buFont typeface="+mj-lt"/>
              <a:buAutoNum type="arabicPeriod"/>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p:txBody>
      </p:sp>
    </p:spTree>
    <p:extLst>
      <p:ext uri="{BB962C8B-B14F-4D97-AF65-F5344CB8AC3E}">
        <p14:creationId xmlns:p14="http://schemas.microsoft.com/office/powerpoint/2010/main" val="12743348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5835"/>
            <a:lum/>
          </a:blip>
          <a:srcRect/>
          <a:stretch>
            <a:fillRect/>
          </a:stretch>
        </a:blipFill>
        <a:effectLst/>
      </p:bgPr>
    </p:bg>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EFF80A38-BB59-4448-A0D8-55DA5705CFF4}"/>
              </a:ext>
            </a:extLst>
          </p:cNvPr>
          <p:cNvSpPr txBox="1">
            <a:spLocks/>
          </p:cNvSpPr>
          <p:nvPr/>
        </p:nvSpPr>
        <p:spPr>
          <a:xfrm>
            <a:off x="3576623" y="2554285"/>
            <a:ext cx="2519363" cy="746125"/>
          </a:xfrm>
          <a:prstGeom prst="rect">
            <a:avLst/>
          </a:prstGeom>
          <a:ln>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t>Build</a:t>
            </a:r>
            <a:endParaRPr lang="en-US" dirty="0"/>
          </a:p>
        </p:txBody>
      </p:sp>
      <p:sp>
        <p:nvSpPr>
          <p:cNvPr id="17" name="Content Placeholder 2">
            <a:extLst>
              <a:ext uri="{FF2B5EF4-FFF2-40B4-BE49-F238E27FC236}">
                <a16:creationId xmlns:a16="http://schemas.microsoft.com/office/drawing/2014/main" id="{0B023C6F-7ECF-5142-98A2-96CDF7B9FBED}"/>
              </a:ext>
            </a:extLst>
          </p:cNvPr>
          <p:cNvSpPr txBox="1">
            <a:spLocks/>
          </p:cNvSpPr>
          <p:nvPr/>
        </p:nvSpPr>
        <p:spPr>
          <a:xfrm>
            <a:off x="3576620" y="4290975"/>
            <a:ext cx="2519363" cy="746125"/>
          </a:xfrm>
          <a:prstGeom prst="rect">
            <a:avLst/>
          </a:prstGeom>
          <a:ln>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Review</a:t>
            </a:r>
          </a:p>
        </p:txBody>
      </p:sp>
      <p:sp>
        <p:nvSpPr>
          <p:cNvPr id="18" name="Content Placeholder 2">
            <a:extLst>
              <a:ext uri="{FF2B5EF4-FFF2-40B4-BE49-F238E27FC236}">
                <a16:creationId xmlns:a16="http://schemas.microsoft.com/office/drawing/2014/main" id="{3EA4C85E-4DF1-C34B-ABAF-5F7D34D352AE}"/>
              </a:ext>
            </a:extLst>
          </p:cNvPr>
          <p:cNvSpPr txBox="1">
            <a:spLocks/>
          </p:cNvSpPr>
          <p:nvPr/>
        </p:nvSpPr>
        <p:spPr>
          <a:xfrm>
            <a:off x="3576622" y="3422630"/>
            <a:ext cx="2519363" cy="746125"/>
          </a:xfrm>
          <a:prstGeom prst="rect">
            <a:avLst/>
          </a:prstGeom>
          <a:ln>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Test</a:t>
            </a:r>
          </a:p>
        </p:txBody>
      </p:sp>
      <p:sp>
        <p:nvSpPr>
          <p:cNvPr id="19" name="Content Placeholder 2">
            <a:extLst>
              <a:ext uri="{FF2B5EF4-FFF2-40B4-BE49-F238E27FC236}">
                <a16:creationId xmlns:a16="http://schemas.microsoft.com/office/drawing/2014/main" id="{B2DB6648-317E-7441-91F0-705C187857D0}"/>
              </a:ext>
            </a:extLst>
          </p:cNvPr>
          <p:cNvSpPr txBox="1">
            <a:spLocks/>
          </p:cNvSpPr>
          <p:nvPr/>
        </p:nvSpPr>
        <p:spPr>
          <a:xfrm>
            <a:off x="3576623" y="1690687"/>
            <a:ext cx="2519363" cy="746125"/>
          </a:xfrm>
          <a:prstGeom prst="rect">
            <a:avLst/>
          </a:prstGeom>
          <a:ln>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Plan</a:t>
            </a:r>
          </a:p>
        </p:txBody>
      </p:sp>
      <p:sp>
        <p:nvSpPr>
          <p:cNvPr id="11" name="Content Placeholder 2">
            <a:extLst>
              <a:ext uri="{FF2B5EF4-FFF2-40B4-BE49-F238E27FC236}">
                <a16:creationId xmlns:a16="http://schemas.microsoft.com/office/drawing/2014/main" id="{EE854840-5F98-B245-8A05-38AE9FD3D17F}"/>
              </a:ext>
            </a:extLst>
          </p:cNvPr>
          <p:cNvSpPr>
            <a:spLocks noGrp="1"/>
          </p:cNvSpPr>
          <p:nvPr>
            <p:ph idx="1"/>
          </p:nvPr>
        </p:nvSpPr>
        <p:spPr>
          <a:xfrm>
            <a:off x="838200" y="2554286"/>
            <a:ext cx="2519363" cy="746125"/>
          </a:xfrm>
          <a:ln>
            <a:solidFill>
              <a:schemeClr val="tx1"/>
            </a:solidFill>
          </a:ln>
        </p:spPr>
        <p:txBody>
          <a:bodyPr anchor="ctr"/>
          <a:lstStyle/>
          <a:p>
            <a:pPr marL="0" indent="0" algn="ctr">
              <a:buNone/>
            </a:pPr>
            <a:r>
              <a:rPr lang="en-US" dirty="0"/>
              <a:t>Build</a:t>
            </a:r>
          </a:p>
        </p:txBody>
      </p:sp>
      <p:sp>
        <p:nvSpPr>
          <p:cNvPr id="12" name="Content Placeholder 2">
            <a:extLst>
              <a:ext uri="{FF2B5EF4-FFF2-40B4-BE49-F238E27FC236}">
                <a16:creationId xmlns:a16="http://schemas.microsoft.com/office/drawing/2014/main" id="{7F25BDAE-772B-2948-867C-BFD6B898E1F8}"/>
              </a:ext>
            </a:extLst>
          </p:cNvPr>
          <p:cNvSpPr txBox="1">
            <a:spLocks/>
          </p:cNvSpPr>
          <p:nvPr/>
        </p:nvSpPr>
        <p:spPr>
          <a:xfrm>
            <a:off x="838197" y="4290976"/>
            <a:ext cx="2519363" cy="746125"/>
          </a:xfrm>
          <a:prstGeom prst="rect">
            <a:avLst/>
          </a:prstGeom>
          <a:ln>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Review</a:t>
            </a:r>
          </a:p>
        </p:txBody>
      </p:sp>
      <p:sp>
        <p:nvSpPr>
          <p:cNvPr id="14" name="Content Placeholder 2">
            <a:extLst>
              <a:ext uri="{FF2B5EF4-FFF2-40B4-BE49-F238E27FC236}">
                <a16:creationId xmlns:a16="http://schemas.microsoft.com/office/drawing/2014/main" id="{806FBB67-4F76-D64D-81B0-BF0933EA94C7}"/>
              </a:ext>
            </a:extLst>
          </p:cNvPr>
          <p:cNvSpPr txBox="1">
            <a:spLocks/>
          </p:cNvSpPr>
          <p:nvPr/>
        </p:nvSpPr>
        <p:spPr>
          <a:xfrm>
            <a:off x="838199" y="3422631"/>
            <a:ext cx="2519363" cy="746125"/>
          </a:xfrm>
          <a:prstGeom prst="rect">
            <a:avLst/>
          </a:prstGeom>
          <a:ln>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Test</a:t>
            </a:r>
          </a:p>
        </p:txBody>
      </p:sp>
      <p:sp>
        <p:nvSpPr>
          <p:cNvPr id="15" name="Content Placeholder 2">
            <a:extLst>
              <a:ext uri="{FF2B5EF4-FFF2-40B4-BE49-F238E27FC236}">
                <a16:creationId xmlns:a16="http://schemas.microsoft.com/office/drawing/2014/main" id="{8527A955-30C7-374A-9BFA-9AE0AAE58FFF}"/>
              </a:ext>
            </a:extLst>
          </p:cNvPr>
          <p:cNvSpPr txBox="1">
            <a:spLocks/>
          </p:cNvSpPr>
          <p:nvPr/>
        </p:nvSpPr>
        <p:spPr>
          <a:xfrm>
            <a:off x="838200" y="1690688"/>
            <a:ext cx="2519363" cy="746125"/>
          </a:xfrm>
          <a:prstGeom prst="rect">
            <a:avLst/>
          </a:prstGeom>
          <a:ln>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Plan</a:t>
            </a:r>
          </a:p>
        </p:txBody>
      </p:sp>
      <p:sp>
        <p:nvSpPr>
          <p:cNvPr id="2" name="Title 1">
            <a:extLst>
              <a:ext uri="{FF2B5EF4-FFF2-40B4-BE49-F238E27FC236}">
                <a16:creationId xmlns:a16="http://schemas.microsoft.com/office/drawing/2014/main" id="{9B9A7A41-D315-6A44-89B3-E94916CDF75C}"/>
              </a:ext>
            </a:extLst>
          </p:cNvPr>
          <p:cNvSpPr>
            <a:spLocks noGrp="1"/>
          </p:cNvSpPr>
          <p:nvPr>
            <p:ph type="title"/>
          </p:nvPr>
        </p:nvSpPr>
        <p:spPr/>
        <p:txBody>
          <a:bodyPr/>
          <a:lstStyle/>
          <a:p>
            <a:r>
              <a:rPr lang="en-US" dirty="0"/>
              <a:t>Sprints</a:t>
            </a:r>
          </a:p>
        </p:txBody>
      </p:sp>
      <p:sp>
        <p:nvSpPr>
          <p:cNvPr id="6" name="Content Placeholder 2">
            <a:extLst>
              <a:ext uri="{FF2B5EF4-FFF2-40B4-BE49-F238E27FC236}">
                <a16:creationId xmlns:a16="http://schemas.microsoft.com/office/drawing/2014/main" id="{79BAD5E6-86B1-614F-AF80-7C38120F9DCB}"/>
              </a:ext>
            </a:extLst>
          </p:cNvPr>
          <p:cNvSpPr txBox="1">
            <a:spLocks/>
          </p:cNvSpPr>
          <p:nvPr/>
        </p:nvSpPr>
        <p:spPr>
          <a:xfrm>
            <a:off x="838200" y="1690688"/>
            <a:ext cx="2519363" cy="3346413"/>
          </a:xfrm>
          <a:prstGeom prst="rect">
            <a:avLst/>
          </a:prstGeom>
          <a:solidFill>
            <a:schemeClr val="accent1">
              <a:lumMod val="20000"/>
              <a:lumOff val="80000"/>
              <a:alpha val="85092"/>
            </a:schemeClr>
          </a:solidFill>
          <a:ln>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Sprint</a:t>
            </a:r>
          </a:p>
        </p:txBody>
      </p:sp>
      <p:sp>
        <p:nvSpPr>
          <p:cNvPr id="13" name="Content Placeholder 2">
            <a:extLst>
              <a:ext uri="{FF2B5EF4-FFF2-40B4-BE49-F238E27FC236}">
                <a16:creationId xmlns:a16="http://schemas.microsoft.com/office/drawing/2014/main" id="{ECA0DB48-0A85-0C42-AD6A-0A16E51A1CEF}"/>
              </a:ext>
            </a:extLst>
          </p:cNvPr>
          <p:cNvSpPr txBox="1">
            <a:spLocks/>
          </p:cNvSpPr>
          <p:nvPr/>
        </p:nvSpPr>
        <p:spPr>
          <a:xfrm>
            <a:off x="9053487" y="1690687"/>
            <a:ext cx="2957535" cy="3963137"/>
          </a:xfrm>
          <a:prstGeom prst="rect">
            <a:avLst/>
          </a:prstGeom>
          <a:ln>
            <a:noFill/>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Scrum revolves around short, iterative release cycles, or Sprints, that allow to to ship often, reprioritize, and constantly improve.</a:t>
            </a:r>
          </a:p>
          <a:p>
            <a:pPr marL="0" indent="0">
              <a:buNone/>
            </a:pPr>
            <a:r>
              <a:rPr lang="en-US" sz="2000" b="1" dirty="0"/>
              <a:t>A sprint normally takes 1-3 weeks.</a:t>
            </a:r>
          </a:p>
          <a:p>
            <a:pPr marL="0" indent="0">
              <a:buFont typeface="Arial" panose="020B0604020202020204" pitchFamily="34" charset="0"/>
              <a:buNone/>
            </a:pPr>
            <a:endParaRPr lang="en-US" sz="1600" dirty="0"/>
          </a:p>
          <a:p>
            <a:pPr marL="342900" indent="-342900">
              <a:buFont typeface="+mj-lt"/>
              <a:buAutoNum type="arabicPeriod"/>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p:txBody>
      </p:sp>
      <p:sp>
        <p:nvSpPr>
          <p:cNvPr id="24" name="Content Placeholder 2">
            <a:extLst>
              <a:ext uri="{FF2B5EF4-FFF2-40B4-BE49-F238E27FC236}">
                <a16:creationId xmlns:a16="http://schemas.microsoft.com/office/drawing/2014/main" id="{CA64E7A4-ADEC-B040-B0FF-7272A3320555}"/>
              </a:ext>
            </a:extLst>
          </p:cNvPr>
          <p:cNvSpPr txBox="1">
            <a:spLocks/>
          </p:cNvSpPr>
          <p:nvPr/>
        </p:nvSpPr>
        <p:spPr>
          <a:xfrm>
            <a:off x="6315061" y="2554286"/>
            <a:ext cx="2519363" cy="746125"/>
          </a:xfrm>
          <a:prstGeom prst="rect">
            <a:avLst/>
          </a:prstGeom>
          <a:ln>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t>Build</a:t>
            </a:r>
            <a:endParaRPr lang="en-US" dirty="0"/>
          </a:p>
        </p:txBody>
      </p:sp>
      <p:sp>
        <p:nvSpPr>
          <p:cNvPr id="25" name="Content Placeholder 2">
            <a:extLst>
              <a:ext uri="{FF2B5EF4-FFF2-40B4-BE49-F238E27FC236}">
                <a16:creationId xmlns:a16="http://schemas.microsoft.com/office/drawing/2014/main" id="{5553F36A-560A-A243-8550-A6DF806A55E4}"/>
              </a:ext>
            </a:extLst>
          </p:cNvPr>
          <p:cNvSpPr txBox="1">
            <a:spLocks/>
          </p:cNvSpPr>
          <p:nvPr/>
        </p:nvSpPr>
        <p:spPr>
          <a:xfrm>
            <a:off x="6315058" y="4290976"/>
            <a:ext cx="2519363" cy="746125"/>
          </a:xfrm>
          <a:prstGeom prst="rect">
            <a:avLst/>
          </a:prstGeom>
          <a:ln>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Review</a:t>
            </a:r>
          </a:p>
        </p:txBody>
      </p:sp>
      <p:sp>
        <p:nvSpPr>
          <p:cNvPr id="26" name="Content Placeholder 2">
            <a:extLst>
              <a:ext uri="{FF2B5EF4-FFF2-40B4-BE49-F238E27FC236}">
                <a16:creationId xmlns:a16="http://schemas.microsoft.com/office/drawing/2014/main" id="{16CC6347-67FB-F246-8EAD-C635B0D18BAE}"/>
              </a:ext>
            </a:extLst>
          </p:cNvPr>
          <p:cNvSpPr txBox="1">
            <a:spLocks/>
          </p:cNvSpPr>
          <p:nvPr/>
        </p:nvSpPr>
        <p:spPr>
          <a:xfrm>
            <a:off x="6315060" y="3422631"/>
            <a:ext cx="2519363" cy="746125"/>
          </a:xfrm>
          <a:prstGeom prst="rect">
            <a:avLst/>
          </a:prstGeom>
          <a:ln>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Test</a:t>
            </a:r>
          </a:p>
        </p:txBody>
      </p:sp>
      <p:sp>
        <p:nvSpPr>
          <p:cNvPr id="27" name="Content Placeholder 2">
            <a:extLst>
              <a:ext uri="{FF2B5EF4-FFF2-40B4-BE49-F238E27FC236}">
                <a16:creationId xmlns:a16="http://schemas.microsoft.com/office/drawing/2014/main" id="{F3A69D82-16AB-D040-88D8-27521A98BBCE}"/>
              </a:ext>
            </a:extLst>
          </p:cNvPr>
          <p:cNvSpPr txBox="1">
            <a:spLocks/>
          </p:cNvSpPr>
          <p:nvPr/>
        </p:nvSpPr>
        <p:spPr>
          <a:xfrm>
            <a:off x="6315061" y="1690688"/>
            <a:ext cx="2519363" cy="746125"/>
          </a:xfrm>
          <a:prstGeom prst="rect">
            <a:avLst/>
          </a:prstGeom>
          <a:ln>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Plan</a:t>
            </a:r>
          </a:p>
        </p:txBody>
      </p:sp>
      <p:sp>
        <p:nvSpPr>
          <p:cNvPr id="29" name="Content Placeholder 2">
            <a:extLst>
              <a:ext uri="{FF2B5EF4-FFF2-40B4-BE49-F238E27FC236}">
                <a16:creationId xmlns:a16="http://schemas.microsoft.com/office/drawing/2014/main" id="{CEB53DEE-30AE-5C4C-9FD4-7DD2DE83D476}"/>
              </a:ext>
            </a:extLst>
          </p:cNvPr>
          <p:cNvSpPr txBox="1">
            <a:spLocks/>
          </p:cNvSpPr>
          <p:nvPr/>
        </p:nvSpPr>
        <p:spPr>
          <a:xfrm>
            <a:off x="838197" y="5276794"/>
            <a:ext cx="2957535" cy="746125"/>
          </a:xfrm>
          <a:prstGeom prst="rect">
            <a:avLst/>
          </a:prstGeom>
          <a:ln>
            <a:noFill/>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Potentially Shippable Product</a:t>
            </a:r>
          </a:p>
          <a:p>
            <a:pPr marL="0" indent="0">
              <a:buFont typeface="Arial" panose="020B0604020202020204" pitchFamily="34" charset="0"/>
              <a:buNone/>
            </a:pPr>
            <a:r>
              <a:rPr lang="en-US" sz="1600" dirty="0"/>
              <a:t>(i.e. alpha, beta, prototype)</a:t>
            </a:r>
          </a:p>
          <a:p>
            <a:pPr marL="342900" indent="-342900">
              <a:buFont typeface="+mj-lt"/>
              <a:buAutoNum type="arabicPeriod"/>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p:txBody>
      </p:sp>
      <p:sp>
        <p:nvSpPr>
          <p:cNvPr id="23" name="Content Placeholder 2">
            <a:extLst>
              <a:ext uri="{FF2B5EF4-FFF2-40B4-BE49-F238E27FC236}">
                <a16:creationId xmlns:a16="http://schemas.microsoft.com/office/drawing/2014/main" id="{63761BE6-2252-7A4A-8EAA-05ECC4FAF23F}"/>
              </a:ext>
            </a:extLst>
          </p:cNvPr>
          <p:cNvSpPr txBox="1">
            <a:spLocks/>
          </p:cNvSpPr>
          <p:nvPr/>
        </p:nvSpPr>
        <p:spPr>
          <a:xfrm>
            <a:off x="3576626" y="1690688"/>
            <a:ext cx="2519363" cy="3346413"/>
          </a:xfrm>
          <a:prstGeom prst="rect">
            <a:avLst/>
          </a:prstGeom>
          <a:ln>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Sprint</a:t>
            </a:r>
          </a:p>
        </p:txBody>
      </p:sp>
      <p:sp>
        <p:nvSpPr>
          <p:cNvPr id="20" name="Content Placeholder 2">
            <a:extLst>
              <a:ext uri="{FF2B5EF4-FFF2-40B4-BE49-F238E27FC236}">
                <a16:creationId xmlns:a16="http://schemas.microsoft.com/office/drawing/2014/main" id="{CCF6D34A-2E74-1D41-9860-89C7320F632C}"/>
              </a:ext>
            </a:extLst>
          </p:cNvPr>
          <p:cNvSpPr txBox="1">
            <a:spLocks/>
          </p:cNvSpPr>
          <p:nvPr/>
        </p:nvSpPr>
        <p:spPr>
          <a:xfrm>
            <a:off x="3576620" y="1690687"/>
            <a:ext cx="2519363" cy="3346413"/>
          </a:xfrm>
          <a:prstGeom prst="rect">
            <a:avLst/>
          </a:prstGeom>
          <a:solidFill>
            <a:schemeClr val="accent1">
              <a:lumMod val="20000"/>
              <a:lumOff val="80000"/>
              <a:alpha val="85092"/>
            </a:schemeClr>
          </a:solidFill>
          <a:ln>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Sprint</a:t>
            </a:r>
          </a:p>
        </p:txBody>
      </p:sp>
      <p:pic>
        <p:nvPicPr>
          <p:cNvPr id="4" name="Graphic 3" descr="Arrow Right with solid fill">
            <a:extLst>
              <a:ext uri="{FF2B5EF4-FFF2-40B4-BE49-F238E27FC236}">
                <a16:creationId xmlns:a16="http://schemas.microsoft.com/office/drawing/2014/main" id="{197E91E1-0FEA-6740-9B14-841881077D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09884" y="2913059"/>
            <a:ext cx="914400" cy="914400"/>
          </a:xfrm>
          <a:prstGeom prst="rect">
            <a:avLst/>
          </a:prstGeom>
        </p:spPr>
      </p:pic>
    </p:spTree>
    <p:extLst>
      <p:ext uri="{BB962C8B-B14F-4D97-AF65-F5344CB8AC3E}">
        <p14:creationId xmlns:p14="http://schemas.microsoft.com/office/powerpoint/2010/main" val="25892562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A7A41-D315-6A44-89B3-E94916CDF75C}"/>
              </a:ext>
            </a:extLst>
          </p:cNvPr>
          <p:cNvSpPr>
            <a:spLocks noGrp="1"/>
          </p:cNvSpPr>
          <p:nvPr>
            <p:ph type="title"/>
          </p:nvPr>
        </p:nvSpPr>
        <p:spPr/>
        <p:txBody>
          <a:bodyPr/>
          <a:lstStyle/>
          <a:p>
            <a:r>
              <a:rPr lang="en-US" dirty="0"/>
              <a:t>Sprints: End with a Shippable Product</a:t>
            </a:r>
          </a:p>
        </p:txBody>
      </p:sp>
      <p:sp>
        <p:nvSpPr>
          <p:cNvPr id="6" name="Content Placeholder 2">
            <a:extLst>
              <a:ext uri="{FF2B5EF4-FFF2-40B4-BE49-F238E27FC236}">
                <a16:creationId xmlns:a16="http://schemas.microsoft.com/office/drawing/2014/main" id="{79BAD5E6-86B1-614F-AF80-7C38120F9DCB}"/>
              </a:ext>
            </a:extLst>
          </p:cNvPr>
          <p:cNvSpPr txBox="1">
            <a:spLocks/>
          </p:cNvSpPr>
          <p:nvPr/>
        </p:nvSpPr>
        <p:spPr>
          <a:xfrm>
            <a:off x="838200" y="1690688"/>
            <a:ext cx="2519363" cy="3346413"/>
          </a:xfrm>
          <a:prstGeom prst="rect">
            <a:avLst/>
          </a:prstGeom>
          <a:solidFill>
            <a:schemeClr val="accent1">
              <a:lumMod val="20000"/>
              <a:lumOff val="80000"/>
            </a:schemeClr>
          </a:solidFill>
          <a:ln>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Sprint</a:t>
            </a:r>
          </a:p>
        </p:txBody>
      </p:sp>
      <p:sp>
        <p:nvSpPr>
          <p:cNvPr id="29" name="Content Placeholder 2">
            <a:extLst>
              <a:ext uri="{FF2B5EF4-FFF2-40B4-BE49-F238E27FC236}">
                <a16:creationId xmlns:a16="http://schemas.microsoft.com/office/drawing/2014/main" id="{CEB53DEE-30AE-5C4C-9FD4-7DD2DE83D476}"/>
              </a:ext>
            </a:extLst>
          </p:cNvPr>
          <p:cNvSpPr txBox="1">
            <a:spLocks/>
          </p:cNvSpPr>
          <p:nvPr/>
        </p:nvSpPr>
        <p:spPr>
          <a:xfrm>
            <a:off x="9053477" y="5300626"/>
            <a:ext cx="2519364" cy="746125"/>
          </a:xfrm>
          <a:prstGeom prst="rect">
            <a:avLst/>
          </a:prstGeom>
          <a:ln>
            <a:noFill/>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End with Shippable Product</a:t>
            </a:r>
          </a:p>
          <a:p>
            <a:pPr marL="0" inden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p:txBody>
      </p:sp>
      <p:sp>
        <p:nvSpPr>
          <p:cNvPr id="23" name="Content Placeholder 2">
            <a:extLst>
              <a:ext uri="{FF2B5EF4-FFF2-40B4-BE49-F238E27FC236}">
                <a16:creationId xmlns:a16="http://schemas.microsoft.com/office/drawing/2014/main" id="{63761BE6-2252-7A4A-8EAA-05ECC4FAF23F}"/>
              </a:ext>
            </a:extLst>
          </p:cNvPr>
          <p:cNvSpPr txBox="1">
            <a:spLocks/>
          </p:cNvSpPr>
          <p:nvPr/>
        </p:nvSpPr>
        <p:spPr>
          <a:xfrm>
            <a:off x="3576626" y="1690688"/>
            <a:ext cx="2519363" cy="3346413"/>
          </a:xfrm>
          <a:prstGeom prst="rect">
            <a:avLst/>
          </a:prstGeom>
          <a:solidFill>
            <a:schemeClr val="accent1">
              <a:lumMod val="20000"/>
              <a:lumOff val="80000"/>
            </a:schemeClr>
          </a:solidFill>
          <a:ln>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Sprint</a:t>
            </a:r>
          </a:p>
        </p:txBody>
      </p:sp>
      <p:sp>
        <p:nvSpPr>
          <p:cNvPr id="11" name="Content Placeholder 2">
            <a:extLst>
              <a:ext uri="{FF2B5EF4-FFF2-40B4-BE49-F238E27FC236}">
                <a16:creationId xmlns:a16="http://schemas.microsoft.com/office/drawing/2014/main" id="{96D66BC0-DAD8-144E-8E55-4703A7C1DB3C}"/>
              </a:ext>
            </a:extLst>
          </p:cNvPr>
          <p:cNvSpPr txBox="1">
            <a:spLocks/>
          </p:cNvSpPr>
          <p:nvPr/>
        </p:nvSpPr>
        <p:spPr>
          <a:xfrm>
            <a:off x="6315052" y="1690688"/>
            <a:ext cx="2519363" cy="3346413"/>
          </a:xfrm>
          <a:prstGeom prst="rect">
            <a:avLst/>
          </a:prstGeom>
          <a:solidFill>
            <a:schemeClr val="accent1">
              <a:lumMod val="20000"/>
              <a:lumOff val="80000"/>
            </a:schemeClr>
          </a:solidFill>
          <a:ln>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Sprint</a:t>
            </a:r>
          </a:p>
        </p:txBody>
      </p:sp>
      <p:sp>
        <p:nvSpPr>
          <p:cNvPr id="12" name="Content Placeholder 2">
            <a:extLst>
              <a:ext uri="{FF2B5EF4-FFF2-40B4-BE49-F238E27FC236}">
                <a16:creationId xmlns:a16="http://schemas.microsoft.com/office/drawing/2014/main" id="{0F9B5B70-AD82-B345-8B1E-E7D8D6AAC98F}"/>
              </a:ext>
            </a:extLst>
          </p:cNvPr>
          <p:cNvSpPr txBox="1">
            <a:spLocks/>
          </p:cNvSpPr>
          <p:nvPr/>
        </p:nvSpPr>
        <p:spPr>
          <a:xfrm>
            <a:off x="9053478" y="1690687"/>
            <a:ext cx="2519363" cy="3346413"/>
          </a:xfrm>
          <a:prstGeom prst="rect">
            <a:avLst/>
          </a:prstGeom>
          <a:solidFill>
            <a:schemeClr val="accent1">
              <a:lumMod val="20000"/>
              <a:lumOff val="80000"/>
            </a:schemeClr>
          </a:solidFill>
          <a:ln>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Sprint</a:t>
            </a:r>
          </a:p>
        </p:txBody>
      </p:sp>
      <p:pic>
        <p:nvPicPr>
          <p:cNvPr id="8" name="Graphic 7" descr="Arrow Right with solid fill">
            <a:extLst>
              <a:ext uri="{FF2B5EF4-FFF2-40B4-BE49-F238E27FC236}">
                <a16:creationId xmlns:a16="http://schemas.microsoft.com/office/drawing/2014/main" id="{72E3D7F5-0F78-BA4E-9898-45935C6296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09884" y="2913059"/>
            <a:ext cx="914400" cy="914400"/>
          </a:xfrm>
          <a:prstGeom prst="rect">
            <a:avLst/>
          </a:prstGeom>
        </p:spPr>
      </p:pic>
      <p:pic>
        <p:nvPicPr>
          <p:cNvPr id="9" name="Graphic 8" descr="Arrow Right with solid fill">
            <a:extLst>
              <a:ext uri="{FF2B5EF4-FFF2-40B4-BE49-F238E27FC236}">
                <a16:creationId xmlns:a16="http://schemas.microsoft.com/office/drawing/2014/main" id="{C3126DFA-3F77-034F-B5E1-AB3711DC09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48321" y="2906694"/>
            <a:ext cx="914400" cy="914400"/>
          </a:xfrm>
          <a:prstGeom prst="rect">
            <a:avLst/>
          </a:prstGeom>
        </p:spPr>
      </p:pic>
      <p:pic>
        <p:nvPicPr>
          <p:cNvPr id="10" name="Graphic 9" descr="Arrow Right with solid fill">
            <a:extLst>
              <a:ext uri="{FF2B5EF4-FFF2-40B4-BE49-F238E27FC236}">
                <a16:creationId xmlns:a16="http://schemas.microsoft.com/office/drawing/2014/main" id="{40EE9209-3B7D-2848-B43C-740B283385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86747" y="2919389"/>
            <a:ext cx="914400" cy="914400"/>
          </a:xfrm>
          <a:prstGeom prst="rect">
            <a:avLst/>
          </a:prstGeom>
        </p:spPr>
      </p:pic>
    </p:spTree>
    <p:extLst>
      <p:ext uri="{BB962C8B-B14F-4D97-AF65-F5344CB8AC3E}">
        <p14:creationId xmlns:p14="http://schemas.microsoft.com/office/powerpoint/2010/main" val="34961054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751D0-2FF3-1C41-9F4C-9C94933BB6BD}"/>
              </a:ext>
            </a:extLst>
          </p:cNvPr>
          <p:cNvSpPr>
            <a:spLocks noGrp="1"/>
          </p:cNvSpPr>
          <p:nvPr>
            <p:ph type="title"/>
          </p:nvPr>
        </p:nvSpPr>
        <p:spPr/>
        <p:txBody>
          <a:bodyPr/>
          <a:lstStyle/>
          <a:p>
            <a:r>
              <a:rPr lang="en-US" dirty="0">
                <a:solidFill>
                  <a:srgbClr val="FF0000"/>
                </a:solidFill>
              </a:rPr>
              <a:t>4. Scrum Roles, Artifacts, and Events [Outline]</a:t>
            </a:r>
          </a:p>
        </p:txBody>
      </p:sp>
      <p:sp>
        <p:nvSpPr>
          <p:cNvPr id="3" name="Content Placeholder 2">
            <a:extLst>
              <a:ext uri="{FF2B5EF4-FFF2-40B4-BE49-F238E27FC236}">
                <a16:creationId xmlns:a16="http://schemas.microsoft.com/office/drawing/2014/main" id="{359AC16F-7284-4144-AAD4-F1BCA82C52DF}"/>
              </a:ext>
            </a:extLst>
          </p:cNvPr>
          <p:cNvSpPr>
            <a:spLocks noGrp="1"/>
          </p:cNvSpPr>
          <p:nvPr>
            <p:ph idx="1"/>
          </p:nvPr>
        </p:nvSpPr>
        <p:spPr/>
        <p:txBody>
          <a:bodyPr/>
          <a:lstStyle/>
          <a:p>
            <a:pPr marL="514350" indent="-514350">
              <a:buFont typeface="+mj-lt"/>
              <a:buAutoNum type="arabicPeriod"/>
            </a:pPr>
            <a:r>
              <a:rPr lang="en-US" dirty="0"/>
              <a:t>Scrum Framework</a:t>
            </a:r>
          </a:p>
          <a:p>
            <a:pPr marL="514350" indent="-514350">
              <a:buFont typeface="+mj-lt"/>
              <a:buAutoNum type="arabicPeriod"/>
            </a:pPr>
            <a:r>
              <a:rPr lang="en-US" dirty="0"/>
              <a:t>Sprint Roles</a:t>
            </a:r>
          </a:p>
          <a:p>
            <a:pPr marL="514350" indent="-514350">
              <a:buFont typeface="+mj-lt"/>
              <a:buAutoNum type="arabicPeriod"/>
            </a:pPr>
            <a:r>
              <a:rPr lang="en-US" dirty="0"/>
              <a:t>Artifacts</a:t>
            </a:r>
          </a:p>
          <a:p>
            <a:pPr marL="514350" indent="-514350">
              <a:buFont typeface="+mj-lt"/>
              <a:buAutoNum type="arabicPeriod"/>
            </a:pPr>
            <a:r>
              <a:rPr lang="en-US" dirty="0"/>
              <a:t>Scrum Events</a:t>
            </a:r>
          </a:p>
          <a:p>
            <a:pPr marL="514350" indent="-514350">
              <a:buFont typeface="+mj-lt"/>
              <a:buAutoNum type="arabicPeriod"/>
            </a:pPr>
            <a:r>
              <a:rPr lang="en-US" dirty="0"/>
              <a:t>Scrum in a Nutshell</a:t>
            </a:r>
          </a:p>
        </p:txBody>
      </p:sp>
    </p:spTree>
    <p:extLst>
      <p:ext uri="{BB962C8B-B14F-4D97-AF65-F5344CB8AC3E}">
        <p14:creationId xmlns:p14="http://schemas.microsoft.com/office/powerpoint/2010/main" val="26638617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Scrum Events #1 The Sprint | Let&amp;#39;s Scrum it!">
            <a:extLst>
              <a:ext uri="{FF2B5EF4-FFF2-40B4-BE49-F238E27FC236}">
                <a16:creationId xmlns:a16="http://schemas.microsoft.com/office/drawing/2014/main" id="{AEDE6557-EBEA-F346-AB53-C867D95B20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1098" y="1690688"/>
            <a:ext cx="6769678" cy="43513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317159A-243D-CA45-BDD0-37E6BDF669DA}"/>
              </a:ext>
            </a:extLst>
          </p:cNvPr>
          <p:cNvSpPr>
            <a:spLocks noGrp="1"/>
          </p:cNvSpPr>
          <p:nvPr>
            <p:ph type="title"/>
          </p:nvPr>
        </p:nvSpPr>
        <p:spPr/>
        <p:txBody>
          <a:bodyPr/>
          <a:lstStyle/>
          <a:p>
            <a:r>
              <a:rPr lang="en-US" dirty="0"/>
              <a:t>4.1 Scrum Framework</a:t>
            </a:r>
          </a:p>
        </p:txBody>
      </p:sp>
      <p:sp>
        <p:nvSpPr>
          <p:cNvPr id="4" name="Content Placeholder 3">
            <a:extLst>
              <a:ext uri="{FF2B5EF4-FFF2-40B4-BE49-F238E27FC236}">
                <a16:creationId xmlns:a16="http://schemas.microsoft.com/office/drawing/2014/main" id="{3C471091-C51F-6D43-AA03-A0948FAE9B26}"/>
              </a:ext>
            </a:extLst>
          </p:cNvPr>
          <p:cNvSpPr>
            <a:spLocks noGrp="1"/>
          </p:cNvSpPr>
          <p:nvPr>
            <p:ph idx="1"/>
          </p:nvPr>
        </p:nvSpPr>
        <p:spPr>
          <a:xfrm>
            <a:off x="838200" y="1825625"/>
            <a:ext cx="3953256" cy="4351338"/>
          </a:xfrm>
        </p:spPr>
        <p:txBody>
          <a:bodyPr/>
          <a:lstStyle/>
          <a:p>
            <a:pPr marL="0" indent="0">
              <a:buNone/>
            </a:pPr>
            <a:r>
              <a:rPr lang="en-US" dirty="0"/>
              <a:t>1. Starts with the Product Backlog (“to do list”)</a:t>
            </a:r>
          </a:p>
          <a:p>
            <a:pPr marL="0" indent="0">
              <a:buNone/>
            </a:pPr>
            <a:r>
              <a:rPr lang="en-US" dirty="0"/>
              <a:t>As the development team starts to build a new product, they have to decompose long lists of stories, features, requirement, and fixes to detailed and specific requirements. </a:t>
            </a:r>
          </a:p>
        </p:txBody>
      </p:sp>
      <p:pic>
        <p:nvPicPr>
          <p:cNvPr id="7" name="Graphic 6" descr="Badge 1 with solid fill">
            <a:extLst>
              <a:ext uri="{FF2B5EF4-FFF2-40B4-BE49-F238E27FC236}">
                <a16:creationId xmlns:a16="http://schemas.microsoft.com/office/drawing/2014/main" id="{FF617127-2D68-DC4B-B9A7-F55DD3821A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26221" y="2457616"/>
            <a:ext cx="548640" cy="548640"/>
          </a:xfrm>
          <a:prstGeom prst="rect">
            <a:avLst/>
          </a:prstGeom>
        </p:spPr>
      </p:pic>
    </p:spTree>
    <p:extLst>
      <p:ext uri="{BB962C8B-B14F-4D97-AF65-F5344CB8AC3E}">
        <p14:creationId xmlns:p14="http://schemas.microsoft.com/office/powerpoint/2010/main" val="29292138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Scrum Events #1 The Sprint | Let&amp;#39;s Scrum it!">
            <a:extLst>
              <a:ext uri="{FF2B5EF4-FFF2-40B4-BE49-F238E27FC236}">
                <a16:creationId xmlns:a16="http://schemas.microsoft.com/office/drawing/2014/main" id="{AEDE6557-EBEA-F346-AB53-C867D95B20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1098" y="1690688"/>
            <a:ext cx="6769678" cy="43513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317159A-243D-CA45-BDD0-37E6BDF669DA}"/>
              </a:ext>
            </a:extLst>
          </p:cNvPr>
          <p:cNvSpPr>
            <a:spLocks noGrp="1"/>
          </p:cNvSpPr>
          <p:nvPr>
            <p:ph type="title"/>
          </p:nvPr>
        </p:nvSpPr>
        <p:spPr/>
        <p:txBody>
          <a:bodyPr/>
          <a:lstStyle/>
          <a:p>
            <a:r>
              <a:rPr lang="en-US" dirty="0"/>
              <a:t>Scrum Framework</a:t>
            </a:r>
          </a:p>
        </p:txBody>
      </p:sp>
      <p:sp>
        <p:nvSpPr>
          <p:cNvPr id="4" name="Content Placeholder 3">
            <a:extLst>
              <a:ext uri="{FF2B5EF4-FFF2-40B4-BE49-F238E27FC236}">
                <a16:creationId xmlns:a16="http://schemas.microsoft.com/office/drawing/2014/main" id="{3C471091-C51F-6D43-AA03-A0948FAE9B26}"/>
              </a:ext>
            </a:extLst>
          </p:cNvPr>
          <p:cNvSpPr>
            <a:spLocks noGrp="1"/>
          </p:cNvSpPr>
          <p:nvPr>
            <p:ph idx="1"/>
          </p:nvPr>
        </p:nvSpPr>
        <p:spPr>
          <a:xfrm>
            <a:off x="838200" y="1825625"/>
            <a:ext cx="3953256" cy="4351338"/>
          </a:xfrm>
        </p:spPr>
        <p:txBody>
          <a:bodyPr>
            <a:normAutofit lnSpcReduction="10000"/>
          </a:bodyPr>
          <a:lstStyle/>
          <a:p>
            <a:pPr marL="0" indent="0">
              <a:buNone/>
            </a:pPr>
            <a:r>
              <a:rPr lang="en-US" dirty="0"/>
              <a:t>2. A </a:t>
            </a:r>
            <a:r>
              <a:rPr lang="en-US" b="1" dirty="0">
                <a:solidFill>
                  <a:srgbClr val="FF0000"/>
                </a:solidFill>
              </a:rPr>
              <a:t>sprint</a:t>
            </a:r>
            <a:r>
              <a:rPr lang="en-US" dirty="0"/>
              <a:t> is a short, time-boxed period when a scrum team works to complete a set amount of work (potentially shippable product – increment).</a:t>
            </a:r>
          </a:p>
          <a:p>
            <a:pPr marL="0" indent="0">
              <a:buNone/>
            </a:pPr>
            <a:r>
              <a:rPr lang="en-US" dirty="0"/>
              <a:t>Every couple of weeks the team plans which of the tasks from the backlog they’ll work on for the next Sprint.</a:t>
            </a:r>
          </a:p>
          <a:p>
            <a:pPr marL="0" indent="0">
              <a:buNone/>
            </a:pPr>
            <a:endParaRPr lang="en-US" dirty="0"/>
          </a:p>
        </p:txBody>
      </p:sp>
      <p:pic>
        <p:nvPicPr>
          <p:cNvPr id="8" name="Graphic 7" descr="Badge with solid fill">
            <a:extLst>
              <a:ext uri="{FF2B5EF4-FFF2-40B4-BE49-F238E27FC236}">
                <a16:creationId xmlns:a16="http://schemas.microsoft.com/office/drawing/2014/main" id="{6AB944EB-C037-8B47-86F0-B75F01DBA4E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83879" y="5611636"/>
            <a:ext cx="548640" cy="548640"/>
          </a:xfrm>
          <a:prstGeom prst="rect">
            <a:avLst/>
          </a:prstGeom>
        </p:spPr>
      </p:pic>
      <p:sp>
        <p:nvSpPr>
          <p:cNvPr id="6" name="TextBox 5">
            <a:extLst>
              <a:ext uri="{FF2B5EF4-FFF2-40B4-BE49-F238E27FC236}">
                <a16:creationId xmlns:a16="http://schemas.microsoft.com/office/drawing/2014/main" id="{E98B1FB9-CC69-1F45-9CA4-9AEADC9D9196}"/>
              </a:ext>
            </a:extLst>
          </p:cNvPr>
          <p:cNvSpPr txBox="1"/>
          <p:nvPr/>
        </p:nvSpPr>
        <p:spPr>
          <a:xfrm>
            <a:off x="5920729" y="2279562"/>
            <a:ext cx="5486400" cy="3291840"/>
          </a:xfrm>
          <a:custGeom>
            <a:avLst/>
            <a:gdLst>
              <a:gd name="connsiteX0" fmla="*/ 0 w 5486400"/>
              <a:gd name="connsiteY0" fmla="*/ 0 h 3291840"/>
              <a:gd name="connsiteX1" fmla="*/ 630936 w 5486400"/>
              <a:gd name="connsiteY1" fmla="*/ 0 h 3291840"/>
              <a:gd name="connsiteX2" fmla="*/ 1152144 w 5486400"/>
              <a:gd name="connsiteY2" fmla="*/ 0 h 3291840"/>
              <a:gd name="connsiteX3" fmla="*/ 1947672 w 5486400"/>
              <a:gd name="connsiteY3" fmla="*/ 0 h 3291840"/>
              <a:gd name="connsiteX4" fmla="*/ 2578608 w 5486400"/>
              <a:gd name="connsiteY4" fmla="*/ 0 h 3291840"/>
              <a:gd name="connsiteX5" fmla="*/ 3209544 w 5486400"/>
              <a:gd name="connsiteY5" fmla="*/ 0 h 3291840"/>
              <a:gd name="connsiteX6" fmla="*/ 4005072 w 5486400"/>
              <a:gd name="connsiteY6" fmla="*/ 0 h 3291840"/>
              <a:gd name="connsiteX7" fmla="*/ 4581144 w 5486400"/>
              <a:gd name="connsiteY7" fmla="*/ 0 h 3291840"/>
              <a:gd name="connsiteX8" fmla="*/ 5486400 w 5486400"/>
              <a:gd name="connsiteY8" fmla="*/ 0 h 3291840"/>
              <a:gd name="connsiteX9" fmla="*/ 5486400 w 5486400"/>
              <a:gd name="connsiteY9" fmla="*/ 724205 h 3291840"/>
              <a:gd name="connsiteX10" fmla="*/ 5486400 w 5486400"/>
              <a:gd name="connsiteY10" fmla="*/ 1316736 h 3291840"/>
              <a:gd name="connsiteX11" fmla="*/ 5486400 w 5486400"/>
              <a:gd name="connsiteY11" fmla="*/ 1975104 h 3291840"/>
              <a:gd name="connsiteX12" fmla="*/ 5486400 w 5486400"/>
              <a:gd name="connsiteY12" fmla="*/ 2666390 h 3291840"/>
              <a:gd name="connsiteX13" fmla="*/ 5486400 w 5486400"/>
              <a:gd name="connsiteY13" fmla="*/ 3291840 h 3291840"/>
              <a:gd name="connsiteX14" fmla="*/ 4800600 w 5486400"/>
              <a:gd name="connsiteY14" fmla="*/ 3291840 h 3291840"/>
              <a:gd name="connsiteX15" fmla="*/ 4224528 w 5486400"/>
              <a:gd name="connsiteY15" fmla="*/ 3291840 h 3291840"/>
              <a:gd name="connsiteX16" fmla="*/ 3538728 w 5486400"/>
              <a:gd name="connsiteY16" fmla="*/ 3291840 h 3291840"/>
              <a:gd name="connsiteX17" fmla="*/ 2743200 w 5486400"/>
              <a:gd name="connsiteY17" fmla="*/ 3291840 h 3291840"/>
              <a:gd name="connsiteX18" fmla="*/ 2057400 w 5486400"/>
              <a:gd name="connsiteY18" fmla="*/ 3291840 h 3291840"/>
              <a:gd name="connsiteX19" fmla="*/ 1536192 w 5486400"/>
              <a:gd name="connsiteY19" fmla="*/ 3291840 h 3291840"/>
              <a:gd name="connsiteX20" fmla="*/ 960120 w 5486400"/>
              <a:gd name="connsiteY20" fmla="*/ 3291840 h 3291840"/>
              <a:gd name="connsiteX21" fmla="*/ 0 w 5486400"/>
              <a:gd name="connsiteY21" fmla="*/ 3291840 h 3291840"/>
              <a:gd name="connsiteX22" fmla="*/ 0 w 5486400"/>
              <a:gd name="connsiteY22" fmla="*/ 2633472 h 3291840"/>
              <a:gd name="connsiteX23" fmla="*/ 0 w 5486400"/>
              <a:gd name="connsiteY23" fmla="*/ 1975104 h 3291840"/>
              <a:gd name="connsiteX24" fmla="*/ 0 w 5486400"/>
              <a:gd name="connsiteY24" fmla="*/ 1349654 h 3291840"/>
              <a:gd name="connsiteX25" fmla="*/ 0 w 5486400"/>
              <a:gd name="connsiteY25" fmla="*/ 790042 h 3291840"/>
              <a:gd name="connsiteX26" fmla="*/ 0 w 5486400"/>
              <a:gd name="connsiteY26" fmla="*/ 0 h 329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486400" h="3291840" extrusionOk="0">
                <a:moveTo>
                  <a:pt x="0" y="0"/>
                </a:moveTo>
                <a:cubicBezTo>
                  <a:pt x="129207" y="-13250"/>
                  <a:pt x="491372" y="1675"/>
                  <a:pt x="630936" y="0"/>
                </a:cubicBezTo>
                <a:cubicBezTo>
                  <a:pt x="770500" y="-1675"/>
                  <a:pt x="996285" y="-8336"/>
                  <a:pt x="1152144" y="0"/>
                </a:cubicBezTo>
                <a:cubicBezTo>
                  <a:pt x="1308003" y="8336"/>
                  <a:pt x="1742576" y="4905"/>
                  <a:pt x="1947672" y="0"/>
                </a:cubicBezTo>
                <a:cubicBezTo>
                  <a:pt x="2152768" y="-4905"/>
                  <a:pt x="2432970" y="-4552"/>
                  <a:pt x="2578608" y="0"/>
                </a:cubicBezTo>
                <a:cubicBezTo>
                  <a:pt x="2724246" y="4552"/>
                  <a:pt x="2907003" y="1872"/>
                  <a:pt x="3209544" y="0"/>
                </a:cubicBezTo>
                <a:cubicBezTo>
                  <a:pt x="3512085" y="-1872"/>
                  <a:pt x="3764199" y="-27625"/>
                  <a:pt x="4005072" y="0"/>
                </a:cubicBezTo>
                <a:cubicBezTo>
                  <a:pt x="4245945" y="27625"/>
                  <a:pt x="4431662" y="20558"/>
                  <a:pt x="4581144" y="0"/>
                </a:cubicBezTo>
                <a:cubicBezTo>
                  <a:pt x="4730626" y="-20558"/>
                  <a:pt x="5223420" y="26947"/>
                  <a:pt x="5486400" y="0"/>
                </a:cubicBezTo>
                <a:cubicBezTo>
                  <a:pt x="5480641" y="165949"/>
                  <a:pt x="5472656" y="518859"/>
                  <a:pt x="5486400" y="724205"/>
                </a:cubicBezTo>
                <a:cubicBezTo>
                  <a:pt x="5500144" y="929551"/>
                  <a:pt x="5473843" y="1193801"/>
                  <a:pt x="5486400" y="1316736"/>
                </a:cubicBezTo>
                <a:cubicBezTo>
                  <a:pt x="5498957" y="1439671"/>
                  <a:pt x="5463487" y="1647963"/>
                  <a:pt x="5486400" y="1975104"/>
                </a:cubicBezTo>
                <a:cubicBezTo>
                  <a:pt x="5509313" y="2302245"/>
                  <a:pt x="5496419" y="2410728"/>
                  <a:pt x="5486400" y="2666390"/>
                </a:cubicBezTo>
                <a:cubicBezTo>
                  <a:pt x="5476381" y="2922052"/>
                  <a:pt x="5464951" y="3106509"/>
                  <a:pt x="5486400" y="3291840"/>
                </a:cubicBezTo>
                <a:cubicBezTo>
                  <a:pt x="5299678" y="3261691"/>
                  <a:pt x="5099188" y="3317329"/>
                  <a:pt x="4800600" y="3291840"/>
                </a:cubicBezTo>
                <a:cubicBezTo>
                  <a:pt x="4502012" y="3266351"/>
                  <a:pt x="4368854" y="3291041"/>
                  <a:pt x="4224528" y="3291840"/>
                </a:cubicBezTo>
                <a:cubicBezTo>
                  <a:pt x="4080202" y="3292639"/>
                  <a:pt x="3865396" y="3272427"/>
                  <a:pt x="3538728" y="3291840"/>
                </a:cubicBezTo>
                <a:cubicBezTo>
                  <a:pt x="3212060" y="3311253"/>
                  <a:pt x="2919464" y="3296900"/>
                  <a:pt x="2743200" y="3291840"/>
                </a:cubicBezTo>
                <a:cubicBezTo>
                  <a:pt x="2566936" y="3286780"/>
                  <a:pt x="2278163" y="3267000"/>
                  <a:pt x="2057400" y="3291840"/>
                </a:cubicBezTo>
                <a:cubicBezTo>
                  <a:pt x="1836637" y="3316680"/>
                  <a:pt x="1682231" y="3271744"/>
                  <a:pt x="1536192" y="3291840"/>
                </a:cubicBezTo>
                <a:cubicBezTo>
                  <a:pt x="1390153" y="3311936"/>
                  <a:pt x="1100175" y="3272682"/>
                  <a:pt x="960120" y="3291840"/>
                </a:cubicBezTo>
                <a:cubicBezTo>
                  <a:pt x="820065" y="3310998"/>
                  <a:pt x="350779" y="3284782"/>
                  <a:pt x="0" y="3291840"/>
                </a:cubicBezTo>
                <a:cubicBezTo>
                  <a:pt x="-28981" y="3014883"/>
                  <a:pt x="-10746" y="2887540"/>
                  <a:pt x="0" y="2633472"/>
                </a:cubicBezTo>
                <a:cubicBezTo>
                  <a:pt x="10746" y="2379404"/>
                  <a:pt x="-10892" y="2282626"/>
                  <a:pt x="0" y="1975104"/>
                </a:cubicBezTo>
                <a:cubicBezTo>
                  <a:pt x="10892" y="1667582"/>
                  <a:pt x="3845" y="1491335"/>
                  <a:pt x="0" y="1349654"/>
                </a:cubicBezTo>
                <a:cubicBezTo>
                  <a:pt x="-3845" y="1207973"/>
                  <a:pt x="1755" y="1023690"/>
                  <a:pt x="0" y="790042"/>
                </a:cubicBezTo>
                <a:cubicBezTo>
                  <a:pt x="-1755" y="556394"/>
                  <a:pt x="35659" y="190756"/>
                  <a:pt x="0" y="0"/>
                </a:cubicBezTo>
                <a:close/>
              </a:path>
            </a:pathLst>
          </a:custGeom>
          <a:noFill/>
          <a:ln w="25400">
            <a:solidFill>
              <a:srgbClr val="FF0000"/>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rtlCol="0">
            <a:spAutoFit/>
          </a:bodyPr>
          <a:lstStyle/>
          <a:p>
            <a:endParaRPr lang="en-US" dirty="0"/>
          </a:p>
        </p:txBody>
      </p:sp>
    </p:spTree>
    <p:extLst>
      <p:ext uri="{BB962C8B-B14F-4D97-AF65-F5344CB8AC3E}">
        <p14:creationId xmlns:p14="http://schemas.microsoft.com/office/powerpoint/2010/main" val="18874510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Scrum Events #1 The Sprint | Let&amp;#39;s Scrum it!">
            <a:extLst>
              <a:ext uri="{FF2B5EF4-FFF2-40B4-BE49-F238E27FC236}">
                <a16:creationId xmlns:a16="http://schemas.microsoft.com/office/drawing/2014/main" id="{6E6956D8-6D81-3C4D-A6BD-201FE5719A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7008" y="1690688"/>
            <a:ext cx="6769678" cy="43513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60D7D63-5172-2048-90D7-E9425950905D}"/>
              </a:ext>
            </a:extLst>
          </p:cNvPr>
          <p:cNvSpPr>
            <a:spLocks noGrp="1"/>
          </p:cNvSpPr>
          <p:nvPr>
            <p:ph type="title"/>
          </p:nvPr>
        </p:nvSpPr>
        <p:spPr/>
        <p:txBody>
          <a:bodyPr/>
          <a:lstStyle/>
          <a:p>
            <a:r>
              <a:rPr lang="en-US" dirty="0"/>
              <a:t>The Sprint</a:t>
            </a:r>
          </a:p>
        </p:txBody>
      </p:sp>
      <p:sp>
        <p:nvSpPr>
          <p:cNvPr id="4" name="Content Placeholder 3">
            <a:extLst>
              <a:ext uri="{FF2B5EF4-FFF2-40B4-BE49-F238E27FC236}">
                <a16:creationId xmlns:a16="http://schemas.microsoft.com/office/drawing/2014/main" id="{9D49E1D7-80F4-A346-886D-1B1E94E424FF}"/>
              </a:ext>
            </a:extLst>
          </p:cNvPr>
          <p:cNvSpPr>
            <a:spLocks noGrp="1"/>
          </p:cNvSpPr>
          <p:nvPr>
            <p:ph sz="half" idx="1"/>
          </p:nvPr>
        </p:nvSpPr>
        <p:spPr>
          <a:xfrm>
            <a:off x="838200" y="1825625"/>
            <a:ext cx="4223197" cy="4351338"/>
          </a:xfrm>
        </p:spPr>
        <p:txBody>
          <a:bodyPr>
            <a:normAutofit fontScale="92500" lnSpcReduction="10000"/>
          </a:bodyPr>
          <a:lstStyle/>
          <a:p>
            <a:pPr marL="0" indent="0">
              <a:buNone/>
            </a:pPr>
            <a:r>
              <a:rPr lang="en-US" b="1" dirty="0">
                <a:solidFill>
                  <a:srgbClr val="FF0000"/>
                </a:solidFill>
              </a:rPr>
              <a:t>Sprint</a:t>
            </a:r>
            <a:r>
              <a:rPr lang="en-US" i="1" dirty="0"/>
              <a:t>: </a:t>
            </a:r>
            <a:r>
              <a:rPr lang="en-US" dirty="0"/>
              <a:t>container event: 30 days or less in duration </a:t>
            </a:r>
          </a:p>
          <a:p>
            <a:pPr marL="514350" indent="-514350">
              <a:buFont typeface="+mj-lt"/>
              <a:buAutoNum type="arabicPeriod"/>
            </a:pPr>
            <a:r>
              <a:rPr lang="en-US" dirty="0"/>
              <a:t>A container for all activities and the other Scrum events </a:t>
            </a:r>
          </a:p>
          <a:p>
            <a:pPr marL="971550" lvl="1" indent="-514350">
              <a:buFont typeface="+mj-lt"/>
              <a:buAutoNum type="arabicPeriod"/>
            </a:pPr>
            <a:r>
              <a:rPr lang="en-US" dirty="0"/>
              <a:t>Focus is on development activities </a:t>
            </a:r>
          </a:p>
          <a:p>
            <a:pPr marL="971550" lvl="1" indent="-514350">
              <a:buFont typeface="+mj-lt"/>
              <a:buAutoNum type="arabicPeriod"/>
            </a:pPr>
            <a:r>
              <a:rPr lang="en-US" dirty="0"/>
              <a:t>Starts with Sprint Planning </a:t>
            </a:r>
          </a:p>
          <a:p>
            <a:pPr marL="971550" lvl="1" indent="-514350">
              <a:buFont typeface="+mj-lt"/>
              <a:buAutoNum type="arabicPeriod"/>
            </a:pPr>
            <a:r>
              <a:rPr lang="en-US" dirty="0"/>
              <a:t>Ends with Sprint Retrospective </a:t>
            </a:r>
          </a:p>
          <a:p>
            <a:pPr marL="971550" lvl="1" indent="-514350">
              <a:buFont typeface="+mj-lt"/>
              <a:buAutoNum type="arabicPeriod"/>
            </a:pPr>
            <a:r>
              <a:rPr lang="en-US" dirty="0"/>
              <a:t>30 days or less to enable regular feedback </a:t>
            </a:r>
          </a:p>
          <a:p>
            <a:endParaRPr lang="en-US" dirty="0"/>
          </a:p>
        </p:txBody>
      </p:sp>
      <p:sp>
        <p:nvSpPr>
          <p:cNvPr id="10" name="TextBox 9">
            <a:extLst>
              <a:ext uri="{FF2B5EF4-FFF2-40B4-BE49-F238E27FC236}">
                <a16:creationId xmlns:a16="http://schemas.microsoft.com/office/drawing/2014/main" id="{A861B796-2794-E94E-9838-7F448E677C74}"/>
              </a:ext>
            </a:extLst>
          </p:cNvPr>
          <p:cNvSpPr txBox="1"/>
          <p:nvPr/>
        </p:nvSpPr>
        <p:spPr>
          <a:xfrm>
            <a:off x="6057363" y="2279562"/>
            <a:ext cx="5486400" cy="3291840"/>
          </a:xfrm>
          <a:custGeom>
            <a:avLst/>
            <a:gdLst>
              <a:gd name="connsiteX0" fmla="*/ 0 w 5486400"/>
              <a:gd name="connsiteY0" fmla="*/ 0 h 3291840"/>
              <a:gd name="connsiteX1" fmla="*/ 630936 w 5486400"/>
              <a:gd name="connsiteY1" fmla="*/ 0 h 3291840"/>
              <a:gd name="connsiteX2" fmla="*/ 1152144 w 5486400"/>
              <a:gd name="connsiteY2" fmla="*/ 0 h 3291840"/>
              <a:gd name="connsiteX3" fmla="*/ 1947672 w 5486400"/>
              <a:gd name="connsiteY3" fmla="*/ 0 h 3291840"/>
              <a:gd name="connsiteX4" fmla="*/ 2578608 w 5486400"/>
              <a:gd name="connsiteY4" fmla="*/ 0 h 3291840"/>
              <a:gd name="connsiteX5" fmla="*/ 3209544 w 5486400"/>
              <a:gd name="connsiteY5" fmla="*/ 0 h 3291840"/>
              <a:gd name="connsiteX6" fmla="*/ 4005072 w 5486400"/>
              <a:gd name="connsiteY6" fmla="*/ 0 h 3291840"/>
              <a:gd name="connsiteX7" fmla="*/ 4581144 w 5486400"/>
              <a:gd name="connsiteY7" fmla="*/ 0 h 3291840"/>
              <a:gd name="connsiteX8" fmla="*/ 5486400 w 5486400"/>
              <a:gd name="connsiteY8" fmla="*/ 0 h 3291840"/>
              <a:gd name="connsiteX9" fmla="*/ 5486400 w 5486400"/>
              <a:gd name="connsiteY9" fmla="*/ 724205 h 3291840"/>
              <a:gd name="connsiteX10" fmla="*/ 5486400 w 5486400"/>
              <a:gd name="connsiteY10" fmla="*/ 1316736 h 3291840"/>
              <a:gd name="connsiteX11" fmla="*/ 5486400 w 5486400"/>
              <a:gd name="connsiteY11" fmla="*/ 1975104 h 3291840"/>
              <a:gd name="connsiteX12" fmla="*/ 5486400 w 5486400"/>
              <a:gd name="connsiteY12" fmla="*/ 2666390 h 3291840"/>
              <a:gd name="connsiteX13" fmla="*/ 5486400 w 5486400"/>
              <a:gd name="connsiteY13" fmla="*/ 3291840 h 3291840"/>
              <a:gd name="connsiteX14" fmla="*/ 4800600 w 5486400"/>
              <a:gd name="connsiteY14" fmla="*/ 3291840 h 3291840"/>
              <a:gd name="connsiteX15" fmla="*/ 4224528 w 5486400"/>
              <a:gd name="connsiteY15" fmla="*/ 3291840 h 3291840"/>
              <a:gd name="connsiteX16" fmla="*/ 3538728 w 5486400"/>
              <a:gd name="connsiteY16" fmla="*/ 3291840 h 3291840"/>
              <a:gd name="connsiteX17" fmla="*/ 2743200 w 5486400"/>
              <a:gd name="connsiteY17" fmla="*/ 3291840 h 3291840"/>
              <a:gd name="connsiteX18" fmla="*/ 2057400 w 5486400"/>
              <a:gd name="connsiteY18" fmla="*/ 3291840 h 3291840"/>
              <a:gd name="connsiteX19" fmla="*/ 1536192 w 5486400"/>
              <a:gd name="connsiteY19" fmla="*/ 3291840 h 3291840"/>
              <a:gd name="connsiteX20" fmla="*/ 960120 w 5486400"/>
              <a:gd name="connsiteY20" fmla="*/ 3291840 h 3291840"/>
              <a:gd name="connsiteX21" fmla="*/ 0 w 5486400"/>
              <a:gd name="connsiteY21" fmla="*/ 3291840 h 3291840"/>
              <a:gd name="connsiteX22" fmla="*/ 0 w 5486400"/>
              <a:gd name="connsiteY22" fmla="*/ 2633472 h 3291840"/>
              <a:gd name="connsiteX23" fmla="*/ 0 w 5486400"/>
              <a:gd name="connsiteY23" fmla="*/ 1975104 h 3291840"/>
              <a:gd name="connsiteX24" fmla="*/ 0 w 5486400"/>
              <a:gd name="connsiteY24" fmla="*/ 1349654 h 3291840"/>
              <a:gd name="connsiteX25" fmla="*/ 0 w 5486400"/>
              <a:gd name="connsiteY25" fmla="*/ 790042 h 3291840"/>
              <a:gd name="connsiteX26" fmla="*/ 0 w 5486400"/>
              <a:gd name="connsiteY26" fmla="*/ 0 h 329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486400" h="3291840" extrusionOk="0">
                <a:moveTo>
                  <a:pt x="0" y="0"/>
                </a:moveTo>
                <a:cubicBezTo>
                  <a:pt x="129207" y="-13250"/>
                  <a:pt x="491372" y="1675"/>
                  <a:pt x="630936" y="0"/>
                </a:cubicBezTo>
                <a:cubicBezTo>
                  <a:pt x="770500" y="-1675"/>
                  <a:pt x="996285" y="-8336"/>
                  <a:pt x="1152144" y="0"/>
                </a:cubicBezTo>
                <a:cubicBezTo>
                  <a:pt x="1308003" y="8336"/>
                  <a:pt x="1742576" y="4905"/>
                  <a:pt x="1947672" y="0"/>
                </a:cubicBezTo>
                <a:cubicBezTo>
                  <a:pt x="2152768" y="-4905"/>
                  <a:pt x="2432970" y="-4552"/>
                  <a:pt x="2578608" y="0"/>
                </a:cubicBezTo>
                <a:cubicBezTo>
                  <a:pt x="2724246" y="4552"/>
                  <a:pt x="2907003" y="1872"/>
                  <a:pt x="3209544" y="0"/>
                </a:cubicBezTo>
                <a:cubicBezTo>
                  <a:pt x="3512085" y="-1872"/>
                  <a:pt x="3764199" y="-27625"/>
                  <a:pt x="4005072" y="0"/>
                </a:cubicBezTo>
                <a:cubicBezTo>
                  <a:pt x="4245945" y="27625"/>
                  <a:pt x="4431662" y="20558"/>
                  <a:pt x="4581144" y="0"/>
                </a:cubicBezTo>
                <a:cubicBezTo>
                  <a:pt x="4730626" y="-20558"/>
                  <a:pt x="5223420" y="26947"/>
                  <a:pt x="5486400" y="0"/>
                </a:cubicBezTo>
                <a:cubicBezTo>
                  <a:pt x="5480641" y="165949"/>
                  <a:pt x="5472656" y="518859"/>
                  <a:pt x="5486400" y="724205"/>
                </a:cubicBezTo>
                <a:cubicBezTo>
                  <a:pt x="5500144" y="929551"/>
                  <a:pt x="5473843" y="1193801"/>
                  <a:pt x="5486400" y="1316736"/>
                </a:cubicBezTo>
                <a:cubicBezTo>
                  <a:pt x="5498957" y="1439671"/>
                  <a:pt x="5463487" y="1647963"/>
                  <a:pt x="5486400" y="1975104"/>
                </a:cubicBezTo>
                <a:cubicBezTo>
                  <a:pt x="5509313" y="2302245"/>
                  <a:pt x="5496419" y="2410728"/>
                  <a:pt x="5486400" y="2666390"/>
                </a:cubicBezTo>
                <a:cubicBezTo>
                  <a:pt x="5476381" y="2922052"/>
                  <a:pt x="5464951" y="3106509"/>
                  <a:pt x="5486400" y="3291840"/>
                </a:cubicBezTo>
                <a:cubicBezTo>
                  <a:pt x="5299678" y="3261691"/>
                  <a:pt x="5099188" y="3317329"/>
                  <a:pt x="4800600" y="3291840"/>
                </a:cubicBezTo>
                <a:cubicBezTo>
                  <a:pt x="4502012" y="3266351"/>
                  <a:pt x="4368854" y="3291041"/>
                  <a:pt x="4224528" y="3291840"/>
                </a:cubicBezTo>
                <a:cubicBezTo>
                  <a:pt x="4080202" y="3292639"/>
                  <a:pt x="3865396" y="3272427"/>
                  <a:pt x="3538728" y="3291840"/>
                </a:cubicBezTo>
                <a:cubicBezTo>
                  <a:pt x="3212060" y="3311253"/>
                  <a:pt x="2919464" y="3296900"/>
                  <a:pt x="2743200" y="3291840"/>
                </a:cubicBezTo>
                <a:cubicBezTo>
                  <a:pt x="2566936" y="3286780"/>
                  <a:pt x="2278163" y="3267000"/>
                  <a:pt x="2057400" y="3291840"/>
                </a:cubicBezTo>
                <a:cubicBezTo>
                  <a:pt x="1836637" y="3316680"/>
                  <a:pt x="1682231" y="3271744"/>
                  <a:pt x="1536192" y="3291840"/>
                </a:cubicBezTo>
                <a:cubicBezTo>
                  <a:pt x="1390153" y="3311936"/>
                  <a:pt x="1100175" y="3272682"/>
                  <a:pt x="960120" y="3291840"/>
                </a:cubicBezTo>
                <a:cubicBezTo>
                  <a:pt x="820065" y="3310998"/>
                  <a:pt x="350779" y="3284782"/>
                  <a:pt x="0" y="3291840"/>
                </a:cubicBezTo>
                <a:cubicBezTo>
                  <a:pt x="-28981" y="3014883"/>
                  <a:pt x="-10746" y="2887540"/>
                  <a:pt x="0" y="2633472"/>
                </a:cubicBezTo>
                <a:cubicBezTo>
                  <a:pt x="10746" y="2379404"/>
                  <a:pt x="-10892" y="2282626"/>
                  <a:pt x="0" y="1975104"/>
                </a:cubicBezTo>
                <a:cubicBezTo>
                  <a:pt x="10892" y="1667582"/>
                  <a:pt x="3845" y="1491335"/>
                  <a:pt x="0" y="1349654"/>
                </a:cubicBezTo>
                <a:cubicBezTo>
                  <a:pt x="-3845" y="1207973"/>
                  <a:pt x="1755" y="1023690"/>
                  <a:pt x="0" y="790042"/>
                </a:cubicBezTo>
                <a:cubicBezTo>
                  <a:pt x="-1755" y="556394"/>
                  <a:pt x="35659" y="190756"/>
                  <a:pt x="0" y="0"/>
                </a:cubicBezTo>
                <a:close/>
              </a:path>
            </a:pathLst>
          </a:custGeom>
          <a:noFill/>
          <a:ln w="25400">
            <a:solidFill>
              <a:srgbClr val="FF0000"/>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rtlCol="0">
            <a:spAutoFit/>
          </a:bodyPr>
          <a:lstStyle/>
          <a:p>
            <a:endParaRPr lang="en-US" dirty="0"/>
          </a:p>
        </p:txBody>
      </p:sp>
    </p:spTree>
    <p:extLst>
      <p:ext uri="{BB962C8B-B14F-4D97-AF65-F5344CB8AC3E}">
        <p14:creationId xmlns:p14="http://schemas.microsoft.com/office/powerpoint/2010/main" val="3431546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D7D63-5172-2048-90D7-E9425950905D}"/>
              </a:ext>
            </a:extLst>
          </p:cNvPr>
          <p:cNvSpPr>
            <a:spLocks noGrp="1"/>
          </p:cNvSpPr>
          <p:nvPr>
            <p:ph type="title"/>
          </p:nvPr>
        </p:nvSpPr>
        <p:spPr/>
        <p:txBody>
          <a:bodyPr/>
          <a:lstStyle/>
          <a:p>
            <a:r>
              <a:rPr lang="en-US" dirty="0"/>
              <a:t>The Sprint</a:t>
            </a:r>
          </a:p>
        </p:txBody>
      </p:sp>
      <p:sp>
        <p:nvSpPr>
          <p:cNvPr id="5" name="Content Placeholder 4">
            <a:extLst>
              <a:ext uri="{FF2B5EF4-FFF2-40B4-BE49-F238E27FC236}">
                <a16:creationId xmlns:a16="http://schemas.microsoft.com/office/drawing/2014/main" id="{2E12ADAC-E405-2B40-84EE-A469622AB756}"/>
              </a:ext>
            </a:extLst>
          </p:cNvPr>
          <p:cNvSpPr>
            <a:spLocks noGrp="1"/>
          </p:cNvSpPr>
          <p:nvPr>
            <p:ph idx="1"/>
          </p:nvPr>
        </p:nvSpPr>
        <p:spPr/>
        <p:txBody>
          <a:bodyPr>
            <a:normAutofit/>
          </a:bodyPr>
          <a:lstStyle/>
          <a:p>
            <a:pPr marL="514350" indent="-514350">
              <a:buFont typeface="+mj-lt"/>
              <a:buAutoNum type="arabicPeriod"/>
            </a:pPr>
            <a:r>
              <a:rPr lang="en-US" dirty="0"/>
              <a:t>All Sprints have consistent duration </a:t>
            </a:r>
          </a:p>
          <a:p>
            <a:pPr marL="514350" indent="-514350">
              <a:buFont typeface="+mj-lt"/>
              <a:buAutoNum type="arabicPeriod"/>
            </a:pPr>
            <a:r>
              <a:rPr lang="en-US" dirty="0"/>
              <a:t>Sprints begin as soon as the previous Sprint ends </a:t>
            </a:r>
          </a:p>
          <a:p>
            <a:pPr marL="514350" indent="-514350">
              <a:buFont typeface="+mj-lt"/>
              <a:buAutoNum type="arabicPeriod"/>
            </a:pPr>
            <a:r>
              <a:rPr lang="en-US" dirty="0"/>
              <a:t>Scope is negotiated constantly throughout </a:t>
            </a:r>
          </a:p>
          <a:p>
            <a:pPr marL="971550" lvl="1" indent="-514350">
              <a:buFont typeface="+mj-lt"/>
              <a:buAutoNum type="arabicPeriod"/>
            </a:pPr>
            <a:r>
              <a:rPr lang="en-US" dirty="0"/>
              <a:t>Between Development Team and Product Owner </a:t>
            </a:r>
          </a:p>
          <a:p>
            <a:pPr marL="971550" lvl="1" indent="-514350">
              <a:buFont typeface="+mj-lt"/>
              <a:buAutoNum type="arabicPeriod"/>
            </a:pPr>
            <a:r>
              <a:rPr lang="en-US" dirty="0"/>
              <a:t>This recognizes uncertainty even within the Sprint </a:t>
            </a:r>
          </a:p>
          <a:p>
            <a:pPr marL="0" indent="0">
              <a:buNone/>
            </a:pPr>
            <a:endParaRPr lang="en-US" dirty="0"/>
          </a:p>
        </p:txBody>
      </p:sp>
    </p:spTree>
    <p:extLst>
      <p:ext uri="{BB962C8B-B14F-4D97-AF65-F5344CB8AC3E}">
        <p14:creationId xmlns:p14="http://schemas.microsoft.com/office/powerpoint/2010/main" val="107085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13A83-9C23-EC44-A86C-F68D9C0E97BB}"/>
              </a:ext>
            </a:extLst>
          </p:cNvPr>
          <p:cNvSpPr>
            <a:spLocks noGrp="1"/>
          </p:cNvSpPr>
          <p:nvPr>
            <p:ph type="title"/>
          </p:nvPr>
        </p:nvSpPr>
        <p:spPr/>
        <p:txBody>
          <a:bodyPr/>
          <a:lstStyle/>
          <a:p>
            <a:r>
              <a:rPr lang="en-US" dirty="0"/>
              <a:t>1.2 Plan-Driven and Agile Development</a:t>
            </a:r>
          </a:p>
        </p:txBody>
      </p:sp>
      <p:sp>
        <p:nvSpPr>
          <p:cNvPr id="3" name="Content Placeholder 2">
            <a:extLst>
              <a:ext uri="{FF2B5EF4-FFF2-40B4-BE49-F238E27FC236}">
                <a16:creationId xmlns:a16="http://schemas.microsoft.com/office/drawing/2014/main" id="{AF1B2E23-9B52-BD45-82CD-02A8BC762E4A}"/>
              </a:ext>
            </a:extLst>
          </p:cNvPr>
          <p:cNvSpPr>
            <a:spLocks noGrp="1"/>
          </p:cNvSpPr>
          <p:nvPr>
            <p:ph sz="half" idx="1"/>
          </p:nvPr>
        </p:nvSpPr>
        <p:spPr/>
        <p:txBody>
          <a:bodyPr>
            <a:normAutofit fontScale="62500" lnSpcReduction="20000"/>
          </a:bodyPr>
          <a:lstStyle/>
          <a:p>
            <a:pPr marL="0" indent="0">
              <a:buNone/>
            </a:pPr>
            <a:r>
              <a:rPr lang="en-US" sz="3800" dirty="0"/>
              <a:t>Plan-driven development </a:t>
            </a:r>
          </a:p>
          <a:p>
            <a:pPr marL="514350" indent="-514350">
              <a:buFont typeface="+mj-lt"/>
              <a:buAutoNum type="arabicPeriod"/>
            </a:pPr>
            <a:r>
              <a:rPr lang="en-US" dirty="0"/>
              <a:t>A plan-driven approach to software engineering is based around </a:t>
            </a:r>
            <a:r>
              <a:rPr lang="en-US" b="1" dirty="0"/>
              <a:t>separate development stages </a:t>
            </a:r>
            <a:r>
              <a:rPr lang="en-US" dirty="0"/>
              <a:t>with the outputs to be produced at each of these stages planned-in-advance. </a:t>
            </a:r>
          </a:p>
          <a:p>
            <a:pPr marL="514350" indent="-514350">
              <a:buFont typeface="+mj-lt"/>
              <a:buAutoNum type="arabicPeriod"/>
            </a:pPr>
            <a:r>
              <a:rPr lang="en-US" dirty="0" err="1"/>
              <a:t>E.g</a:t>
            </a:r>
            <a:r>
              <a:rPr lang="en-US" dirty="0"/>
              <a:t> </a:t>
            </a:r>
            <a:r>
              <a:rPr lang="en-US" b="1" dirty="0"/>
              <a:t>Waterfall</a:t>
            </a:r>
            <a:r>
              <a:rPr lang="en-US" dirty="0"/>
              <a:t>.</a:t>
            </a:r>
          </a:p>
          <a:p>
            <a:pPr marL="514350" indent="-514350">
              <a:buFont typeface="+mj-lt"/>
              <a:buAutoNum type="arabicPeriod"/>
            </a:pPr>
            <a:r>
              <a:rPr lang="en-US" b="1" dirty="0"/>
              <a:t>Iteration occurs within</a:t>
            </a:r>
            <a:r>
              <a:rPr lang="en-US" dirty="0"/>
              <a:t>, not across, activities. </a:t>
            </a:r>
          </a:p>
          <a:p>
            <a:pPr marL="514350" indent="-514350">
              <a:buFont typeface="+mj-lt"/>
              <a:buAutoNum type="arabicPeriod"/>
            </a:pPr>
            <a:r>
              <a:rPr lang="en-US" b="1" dirty="0"/>
              <a:t>formal documents are used</a:t>
            </a:r>
            <a:r>
              <a:rPr lang="en-US" dirty="0"/>
              <a:t> to communicate between stages </a:t>
            </a:r>
            <a:br>
              <a:rPr lang="en-US" dirty="0"/>
            </a:br>
            <a:r>
              <a:rPr lang="en-US" dirty="0"/>
              <a:t>of the process.</a:t>
            </a:r>
          </a:p>
          <a:p>
            <a:pPr marL="514350" indent="-514350">
              <a:buFont typeface="+mj-lt"/>
              <a:buAutoNum type="arabicPeriod"/>
            </a:pPr>
            <a:r>
              <a:rPr lang="en-US" b="1" dirty="0"/>
              <a:t>Not geared for rapid development.</a:t>
            </a:r>
          </a:p>
          <a:p>
            <a:pPr marL="0" indent="0">
              <a:buNone/>
            </a:pPr>
            <a:endParaRPr lang="en-US" dirty="0"/>
          </a:p>
        </p:txBody>
      </p:sp>
      <p:sp>
        <p:nvSpPr>
          <p:cNvPr id="4" name="Content Placeholder 3">
            <a:extLst>
              <a:ext uri="{FF2B5EF4-FFF2-40B4-BE49-F238E27FC236}">
                <a16:creationId xmlns:a16="http://schemas.microsoft.com/office/drawing/2014/main" id="{56F62A07-47B3-174D-960D-F70B99C50471}"/>
              </a:ext>
            </a:extLst>
          </p:cNvPr>
          <p:cNvSpPr>
            <a:spLocks noGrp="1"/>
          </p:cNvSpPr>
          <p:nvPr>
            <p:ph sz="half" idx="2"/>
          </p:nvPr>
        </p:nvSpPr>
        <p:spPr/>
        <p:txBody>
          <a:bodyPr>
            <a:normAutofit fontScale="62500" lnSpcReduction="20000"/>
          </a:bodyPr>
          <a:lstStyle/>
          <a:p>
            <a:pPr marL="0" indent="0">
              <a:buNone/>
            </a:pPr>
            <a:r>
              <a:rPr lang="en-US" sz="3800" dirty="0"/>
              <a:t>Agile development </a:t>
            </a:r>
          </a:p>
          <a:p>
            <a:pPr marL="514350" indent="-514350">
              <a:buFont typeface="+mj-lt"/>
              <a:buAutoNum type="arabicPeriod"/>
            </a:pPr>
            <a:r>
              <a:rPr lang="en-US" b="1" dirty="0"/>
              <a:t>The system is developed in a series of increments</a:t>
            </a:r>
            <a:r>
              <a:rPr lang="en-US" dirty="0"/>
              <a:t>.</a:t>
            </a:r>
          </a:p>
          <a:p>
            <a:pPr marL="514350" indent="-514350">
              <a:buFont typeface="+mj-lt"/>
              <a:buAutoNum type="arabicPeriod"/>
            </a:pPr>
            <a:r>
              <a:rPr lang="en-US" dirty="0"/>
              <a:t>Specification, design, implementation and testing are inter-leaved and the outputs from the development process are decided through a process of negotiation during the software development process. </a:t>
            </a:r>
          </a:p>
          <a:p>
            <a:pPr marL="514350" indent="-514350">
              <a:buFont typeface="+mj-lt"/>
              <a:buAutoNum type="arabicPeriod"/>
            </a:pPr>
            <a:r>
              <a:rPr lang="en-US" b="1" dirty="0"/>
              <a:t>A cadence of multiple deliverables  (increments) </a:t>
            </a:r>
            <a:r>
              <a:rPr lang="en-US" dirty="0"/>
              <a:t>is better able to help a project keep progress and provide better estimates rather than having everything be "80% done." </a:t>
            </a:r>
          </a:p>
          <a:p>
            <a:pPr marL="514350" indent="-514350">
              <a:buFont typeface="+mj-lt"/>
              <a:buAutoNum type="arabicPeriod"/>
            </a:pPr>
            <a:r>
              <a:rPr lang="en-US" b="1" dirty="0"/>
              <a:t>Less importance on formal documentation</a:t>
            </a:r>
            <a:r>
              <a:rPr lang="en-US" dirty="0"/>
              <a:t>.</a:t>
            </a:r>
          </a:p>
          <a:p>
            <a:pPr marL="514350" indent="-514350">
              <a:buFont typeface="+mj-lt"/>
              <a:buAutoNum type="arabicPeriod"/>
            </a:pPr>
            <a:r>
              <a:rPr lang="en-US" b="1" dirty="0"/>
              <a:t>Agile methods are designed to produces ”useful” software quickly.</a:t>
            </a:r>
          </a:p>
        </p:txBody>
      </p:sp>
    </p:spTree>
    <p:extLst>
      <p:ext uri="{BB962C8B-B14F-4D97-AF65-F5344CB8AC3E}">
        <p14:creationId xmlns:p14="http://schemas.microsoft.com/office/powerpoint/2010/main" val="28097831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AD115-A48D-A042-A1FB-01D76E227985}"/>
              </a:ext>
            </a:extLst>
          </p:cNvPr>
          <p:cNvSpPr>
            <a:spLocks noGrp="1"/>
          </p:cNvSpPr>
          <p:nvPr>
            <p:ph type="title"/>
          </p:nvPr>
        </p:nvSpPr>
        <p:spPr/>
        <p:txBody>
          <a:bodyPr/>
          <a:lstStyle/>
          <a:p>
            <a:r>
              <a:rPr lang="en-US" dirty="0"/>
              <a:t>Scrum Components</a:t>
            </a:r>
          </a:p>
        </p:txBody>
      </p:sp>
      <p:sp>
        <p:nvSpPr>
          <p:cNvPr id="4" name="Content Placeholder 3">
            <a:extLst>
              <a:ext uri="{FF2B5EF4-FFF2-40B4-BE49-F238E27FC236}">
                <a16:creationId xmlns:a16="http://schemas.microsoft.com/office/drawing/2014/main" id="{789A9CF3-DDA6-714A-96E8-E25601C673B0}"/>
              </a:ext>
            </a:extLst>
          </p:cNvPr>
          <p:cNvSpPr>
            <a:spLocks noGrp="1"/>
          </p:cNvSpPr>
          <p:nvPr>
            <p:ph sz="half" idx="1"/>
          </p:nvPr>
        </p:nvSpPr>
        <p:spPr>
          <a:xfrm>
            <a:off x="838199" y="1825625"/>
            <a:ext cx="3200400" cy="4351338"/>
          </a:xfrm>
          <a:ln>
            <a:solidFill>
              <a:schemeClr val="tx1"/>
            </a:solidFill>
          </a:ln>
        </p:spPr>
        <p:txBody>
          <a:bodyPr/>
          <a:lstStyle/>
          <a:p>
            <a:pPr marL="0" indent="0">
              <a:buNone/>
            </a:pPr>
            <a:r>
              <a:rPr lang="en-US" dirty="0"/>
              <a:t>Roles</a:t>
            </a:r>
          </a:p>
          <a:p>
            <a:pPr marL="0" indent="0">
              <a:buNone/>
            </a:pPr>
            <a:endParaRPr lang="en-US" dirty="0"/>
          </a:p>
          <a:p>
            <a:pPr marL="0" indent="0" algn="ctr">
              <a:buNone/>
            </a:pPr>
            <a:r>
              <a:rPr lang="en-US" dirty="0"/>
              <a:t>Product Owner</a:t>
            </a:r>
          </a:p>
          <a:p>
            <a:pPr marL="0" indent="0" algn="ctr">
              <a:buNone/>
            </a:pPr>
            <a:endParaRPr lang="en-US" dirty="0"/>
          </a:p>
          <a:p>
            <a:pPr marL="0" indent="0" algn="ctr">
              <a:buNone/>
            </a:pPr>
            <a:r>
              <a:rPr lang="en-US" dirty="0"/>
              <a:t>Development Team</a:t>
            </a:r>
          </a:p>
          <a:p>
            <a:pPr marL="0" indent="0" algn="ctr">
              <a:buNone/>
            </a:pPr>
            <a:endParaRPr lang="en-US" dirty="0"/>
          </a:p>
          <a:p>
            <a:pPr marL="0" indent="0" algn="ctr">
              <a:buNone/>
            </a:pPr>
            <a:r>
              <a:rPr lang="en-US" dirty="0"/>
              <a:t>Scrum Master</a:t>
            </a:r>
          </a:p>
        </p:txBody>
      </p:sp>
      <p:sp>
        <p:nvSpPr>
          <p:cNvPr id="5" name="Content Placeholder 4">
            <a:extLst>
              <a:ext uri="{FF2B5EF4-FFF2-40B4-BE49-F238E27FC236}">
                <a16:creationId xmlns:a16="http://schemas.microsoft.com/office/drawing/2014/main" id="{F2E90745-D0D3-AC49-8094-E5DB3EF9A6E4}"/>
              </a:ext>
            </a:extLst>
          </p:cNvPr>
          <p:cNvSpPr>
            <a:spLocks noGrp="1"/>
          </p:cNvSpPr>
          <p:nvPr>
            <p:ph sz="half" idx="2"/>
          </p:nvPr>
        </p:nvSpPr>
        <p:spPr>
          <a:xfrm>
            <a:off x="4373019" y="1843659"/>
            <a:ext cx="3200400" cy="4351338"/>
          </a:xfrm>
          <a:ln>
            <a:solidFill>
              <a:schemeClr val="tx1"/>
            </a:solidFill>
          </a:ln>
        </p:spPr>
        <p:txBody>
          <a:bodyPr/>
          <a:lstStyle/>
          <a:p>
            <a:pPr marL="0" indent="0">
              <a:buNone/>
            </a:pPr>
            <a:r>
              <a:rPr lang="en-US" dirty="0"/>
              <a:t>Artifacts</a:t>
            </a:r>
          </a:p>
          <a:p>
            <a:pPr marL="0" indent="0">
              <a:buNone/>
            </a:pPr>
            <a:endParaRPr lang="en-US" dirty="0"/>
          </a:p>
          <a:p>
            <a:pPr marL="514350" indent="-514350">
              <a:buFont typeface="+mj-lt"/>
              <a:buAutoNum type="arabicPeriod"/>
            </a:pPr>
            <a:r>
              <a:rPr lang="en-US" dirty="0"/>
              <a:t>Product Backlog</a:t>
            </a:r>
          </a:p>
          <a:p>
            <a:pPr marL="514350" indent="-514350">
              <a:buFont typeface="+mj-lt"/>
              <a:buAutoNum type="arabicPeriod"/>
            </a:pPr>
            <a:r>
              <a:rPr lang="en-US" dirty="0"/>
              <a:t>Sprint Backlog</a:t>
            </a:r>
          </a:p>
          <a:p>
            <a:pPr marL="514350" indent="-514350">
              <a:buFont typeface="+mj-lt"/>
              <a:buAutoNum type="arabicPeriod"/>
            </a:pPr>
            <a:r>
              <a:rPr lang="en-US" dirty="0"/>
              <a:t>Increment</a:t>
            </a:r>
          </a:p>
        </p:txBody>
      </p:sp>
      <p:grpSp>
        <p:nvGrpSpPr>
          <p:cNvPr id="6" name="Group 5">
            <a:extLst>
              <a:ext uri="{FF2B5EF4-FFF2-40B4-BE49-F238E27FC236}">
                <a16:creationId xmlns:a16="http://schemas.microsoft.com/office/drawing/2014/main" id="{6A3D5F8C-8A18-744E-8E88-D93E3B6DA733}"/>
              </a:ext>
            </a:extLst>
          </p:cNvPr>
          <p:cNvGrpSpPr/>
          <p:nvPr/>
        </p:nvGrpSpPr>
        <p:grpSpPr>
          <a:xfrm>
            <a:off x="2072639" y="3244334"/>
            <a:ext cx="1600198" cy="1686595"/>
            <a:chOff x="2072639" y="3244334"/>
            <a:chExt cx="1600198" cy="1686595"/>
          </a:xfrm>
        </p:grpSpPr>
        <p:sp>
          <p:nvSpPr>
            <p:cNvPr id="8" name="TextBox 7">
              <a:extLst>
                <a:ext uri="{FF2B5EF4-FFF2-40B4-BE49-F238E27FC236}">
                  <a16:creationId xmlns:a16="http://schemas.microsoft.com/office/drawing/2014/main" id="{4D30359D-E9B9-3942-85B6-AF97307F68BC}"/>
                </a:ext>
              </a:extLst>
            </p:cNvPr>
            <p:cNvSpPr txBox="1"/>
            <p:nvPr/>
          </p:nvSpPr>
          <p:spPr>
            <a:xfrm>
              <a:off x="2682237" y="3357741"/>
              <a:ext cx="990599" cy="369332"/>
            </a:xfrm>
            <a:prstGeom prst="rect">
              <a:avLst/>
            </a:prstGeom>
            <a:noFill/>
          </p:spPr>
          <p:txBody>
            <a:bodyPr wrap="square">
              <a:spAutoFit/>
            </a:bodyPr>
            <a:lstStyle/>
            <a:p>
              <a:pPr algn="ctr"/>
              <a:r>
                <a:rPr lang="en-US" dirty="0">
                  <a:solidFill>
                    <a:srgbClr val="4965AC"/>
                  </a:solidFill>
                  <a:effectLst/>
                  <a:latin typeface="Comic Sans MS" panose="030F0902030302020204" pitchFamily="66" charset="0"/>
                </a:rPr>
                <a:t>serves </a:t>
              </a:r>
            </a:p>
          </p:txBody>
        </p:sp>
        <p:sp>
          <p:nvSpPr>
            <p:cNvPr id="9" name="TextBox 8">
              <a:extLst>
                <a:ext uri="{FF2B5EF4-FFF2-40B4-BE49-F238E27FC236}">
                  <a16:creationId xmlns:a16="http://schemas.microsoft.com/office/drawing/2014/main" id="{E1AD9BD0-CC1D-E444-B18D-40D7A403A8A9}"/>
                </a:ext>
              </a:extLst>
            </p:cNvPr>
            <p:cNvSpPr txBox="1"/>
            <p:nvPr/>
          </p:nvSpPr>
          <p:spPr>
            <a:xfrm>
              <a:off x="2682238" y="4448190"/>
              <a:ext cx="990599" cy="369332"/>
            </a:xfrm>
            <a:prstGeom prst="rect">
              <a:avLst/>
            </a:prstGeom>
            <a:noFill/>
          </p:spPr>
          <p:txBody>
            <a:bodyPr wrap="square">
              <a:spAutoFit/>
            </a:bodyPr>
            <a:lstStyle/>
            <a:p>
              <a:pPr algn="ctr"/>
              <a:r>
                <a:rPr lang="en-US" dirty="0">
                  <a:solidFill>
                    <a:srgbClr val="4965AC"/>
                  </a:solidFill>
                  <a:effectLst/>
                  <a:latin typeface="Comic Sans MS" panose="030F0902030302020204" pitchFamily="66" charset="0"/>
                </a:rPr>
                <a:t>serves </a:t>
              </a:r>
            </a:p>
          </p:txBody>
        </p:sp>
        <p:sp>
          <p:nvSpPr>
            <p:cNvPr id="10" name="Down Arrow 9">
              <a:extLst>
                <a:ext uri="{FF2B5EF4-FFF2-40B4-BE49-F238E27FC236}">
                  <a16:creationId xmlns:a16="http://schemas.microsoft.com/office/drawing/2014/main" id="{1C0E1B02-70F0-7E4E-8E89-415BB4220B5C}"/>
                </a:ext>
              </a:extLst>
            </p:cNvPr>
            <p:cNvSpPr/>
            <p:nvPr/>
          </p:nvSpPr>
          <p:spPr>
            <a:xfrm rot="10800000">
              <a:off x="2072640" y="3244334"/>
              <a:ext cx="365759" cy="5961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E069ABFA-9AA0-404A-997D-C3D2EDAC4434}"/>
                </a:ext>
              </a:extLst>
            </p:cNvPr>
            <p:cNvSpPr/>
            <p:nvPr/>
          </p:nvSpPr>
          <p:spPr>
            <a:xfrm rot="10800000">
              <a:off x="2072639" y="4334783"/>
              <a:ext cx="365759" cy="5961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C30D3A4B-4411-0A4A-9A03-B66835D55131}"/>
              </a:ext>
            </a:extLst>
          </p:cNvPr>
          <p:cNvSpPr txBox="1"/>
          <p:nvPr/>
        </p:nvSpPr>
        <p:spPr>
          <a:xfrm>
            <a:off x="7907839" y="1843659"/>
            <a:ext cx="3200400" cy="4401205"/>
          </a:xfrm>
          <a:prstGeom prst="rect">
            <a:avLst/>
          </a:prstGeom>
          <a:noFill/>
          <a:ln>
            <a:solidFill>
              <a:schemeClr val="tx1"/>
            </a:solidFill>
          </a:ln>
        </p:spPr>
        <p:txBody>
          <a:bodyPr wrap="square" rtlCol="0">
            <a:spAutoFit/>
          </a:bodyPr>
          <a:lstStyle/>
          <a:p>
            <a:r>
              <a:rPr lang="en-US" sz="2800" dirty="0"/>
              <a:t>Time-Boxed Events</a:t>
            </a:r>
          </a:p>
          <a:p>
            <a:endParaRPr lang="en-US" sz="2800" dirty="0"/>
          </a:p>
          <a:p>
            <a:pPr marL="514350" indent="-514350">
              <a:buFont typeface="+mj-lt"/>
              <a:buAutoNum type="arabicPeriod"/>
            </a:pPr>
            <a:r>
              <a:rPr lang="en-US" sz="2800" dirty="0"/>
              <a:t>Sprint</a:t>
            </a:r>
          </a:p>
          <a:p>
            <a:pPr marL="514350" indent="-514350">
              <a:buFont typeface="+mj-lt"/>
              <a:buAutoNum type="arabicPeriod"/>
            </a:pPr>
            <a:r>
              <a:rPr lang="en-US" sz="2800" dirty="0"/>
              <a:t>Spring Planning Meeting</a:t>
            </a:r>
          </a:p>
          <a:p>
            <a:pPr marL="514350" indent="-514350">
              <a:buFont typeface="+mj-lt"/>
              <a:buAutoNum type="arabicPeriod"/>
            </a:pPr>
            <a:r>
              <a:rPr lang="en-US" sz="2800" dirty="0"/>
              <a:t>Daily Scrum</a:t>
            </a:r>
          </a:p>
          <a:p>
            <a:pPr marL="514350" indent="-514350">
              <a:buFont typeface="+mj-lt"/>
              <a:buAutoNum type="arabicPeriod"/>
            </a:pPr>
            <a:r>
              <a:rPr lang="en-US" sz="2800" dirty="0"/>
              <a:t>Sprint Review</a:t>
            </a:r>
          </a:p>
          <a:p>
            <a:pPr marL="514350" indent="-514350">
              <a:buFont typeface="+mj-lt"/>
              <a:buAutoNum type="arabicPeriod"/>
            </a:pPr>
            <a:r>
              <a:rPr lang="en-US" sz="2800" dirty="0"/>
              <a:t>Sprint Retrospective</a:t>
            </a:r>
          </a:p>
          <a:p>
            <a:pPr marL="514350" indent="-514350">
              <a:buFont typeface="+mj-lt"/>
              <a:buAutoNum type="arabicPeriod"/>
            </a:pPr>
            <a:endParaRPr lang="en-US" sz="2800" dirty="0"/>
          </a:p>
        </p:txBody>
      </p:sp>
    </p:spTree>
    <p:extLst>
      <p:ext uri="{BB962C8B-B14F-4D97-AF65-F5344CB8AC3E}">
        <p14:creationId xmlns:p14="http://schemas.microsoft.com/office/powerpoint/2010/main" val="32535474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AD115-A48D-A042-A1FB-01D76E227985}"/>
              </a:ext>
            </a:extLst>
          </p:cNvPr>
          <p:cNvSpPr>
            <a:spLocks noGrp="1"/>
          </p:cNvSpPr>
          <p:nvPr>
            <p:ph type="title"/>
          </p:nvPr>
        </p:nvSpPr>
        <p:spPr/>
        <p:txBody>
          <a:bodyPr/>
          <a:lstStyle/>
          <a:p>
            <a:r>
              <a:rPr lang="en-US" dirty="0"/>
              <a:t>Scrum Components</a:t>
            </a:r>
          </a:p>
        </p:txBody>
      </p:sp>
      <p:pic>
        <p:nvPicPr>
          <p:cNvPr id="6146" name="Picture 2">
            <a:extLst>
              <a:ext uri="{FF2B5EF4-FFF2-40B4-BE49-F238E27FC236}">
                <a16:creationId xmlns:a16="http://schemas.microsoft.com/office/drawing/2014/main" id="{617200A4-B055-1941-801D-9337C97274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9523" y="1386158"/>
            <a:ext cx="9272954" cy="5207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92073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D1964-1062-C64F-92B1-23C30058E1C2}"/>
              </a:ext>
            </a:extLst>
          </p:cNvPr>
          <p:cNvSpPr>
            <a:spLocks noGrp="1"/>
          </p:cNvSpPr>
          <p:nvPr>
            <p:ph type="title"/>
          </p:nvPr>
        </p:nvSpPr>
        <p:spPr/>
        <p:txBody>
          <a:bodyPr/>
          <a:lstStyle/>
          <a:p>
            <a:r>
              <a:rPr lang="en-US" dirty="0"/>
              <a:t>4.2 Three Primary Sprint Roles</a:t>
            </a:r>
          </a:p>
        </p:txBody>
      </p:sp>
      <p:pic>
        <p:nvPicPr>
          <p:cNvPr id="7170" name="Picture 2" descr="How Do the 3 Scrum Roles Promote Self-Organization? | Scrum.org">
            <a:extLst>
              <a:ext uri="{FF2B5EF4-FFF2-40B4-BE49-F238E27FC236}">
                <a16:creationId xmlns:a16="http://schemas.microsoft.com/office/drawing/2014/main" id="{750F32B3-5490-CA45-A05F-6FDCBDC6D9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7840" y="1690688"/>
            <a:ext cx="8656320" cy="4792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41661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D1964-1062-C64F-92B1-23C30058E1C2}"/>
              </a:ext>
            </a:extLst>
          </p:cNvPr>
          <p:cNvSpPr>
            <a:spLocks noGrp="1"/>
          </p:cNvSpPr>
          <p:nvPr>
            <p:ph type="title"/>
          </p:nvPr>
        </p:nvSpPr>
        <p:spPr/>
        <p:txBody>
          <a:bodyPr/>
          <a:lstStyle/>
          <a:p>
            <a:r>
              <a:rPr lang="en-US" dirty="0"/>
              <a:t>Sprint Roles</a:t>
            </a:r>
          </a:p>
        </p:txBody>
      </p:sp>
      <p:sp>
        <p:nvSpPr>
          <p:cNvPr id="3" name="Content Placeholder 2">
            <a:extLst>
              <a:ext uri="{FF2B5EF4-FFF2-40B4-BE49-F238E27FC236}">
                <a16:creationId xmlns:a16="http://schemas.microsoft.com/office/drawing/2014/main" id="{805968D6-3606-3541-AAF1-F460537C1779}"/>
              </a:ext>
            </a:extLst>
          </p:cNvPr>
          <p:cNvSpPr>
            <a:spLocks noGrp="1"/>
          </p:cNvSpPr>
          <p:nvPr>
            <p:ph idx="1"/>
          </p:nvPr>
        </p:nvSpPr>
        <p:spPr/>
        <p:txBody>
          <a:bodyPr>
            <a:normAutofit fontScale="77500" lnSpcReduction="20000"/>
          </a:bodyPr>
          <a:lstStyle/>
          <a:p>
            <a:pPr marL="0" indent="0">
              <a:buNone/>
            </a:pPr>
            <a:r>
              <a:rPr lang="en-US" dirty="0"/>
              <a:t>Their main job is to bring the product vision (idea) to life and have a constant pulse on the market and the customer.</a:t>
            </a:r>
            <a:br>
              <a:rPr lang="en-US" dirty="0"/>
            </a:br>
            <a:endParaRPr lang="en-US" dirty="0"/>
          </a:p>
          <a:p>
            <a:pPr marL="514350" indent="-514350">
              <a:buFont typeface="+mj-lt"/>
              <a:buAutoNum type="arabicPeriod"/>
            </a:pPr>
            <a:r>
              <a:rPr lang="en-US" b="1" dirty="0"/>
              <a:t>Product Owner</a:t>
            </a:r>
            <a:r>
              <a:rPr lang="en-US" dirty="0"/>
              <a:t>: </a:t>
            </a:r>
            <a:r>
              <a:rPr lang="en-US" b="1" dirty="0"/>
              <a:t>Person responsible for defining product features. The Product Owner acts as a liaison between the customers and the development team</a:t>
            </a:r>
            <a:r>
              <a:rPr lang="en-US" dirty="0"/>
              <a:t>. They are responsible for ensuring all expectations for the final output have been clearly communicated and agreed on by stakeholders. </a:t>
            </a:r>
          </a:p>
          <a:p>
            <a:pPr marL="514350" indent="-514350">
              <a:buFont typeface="+mj-lt"/>
              <a:buAutoNum type="arabicPeriod"/>
            </a:pPr>
            <a:r>
              <a:rPr lang="en-US" b="1" dirty="0"/>
              <a:t>Scrum Master</a:t>
            </a:r>
            <a:r>
              <a:rPr lang="en-US" dirty="0"/>
              <a:t>: Team leader. Scrum experts within their team. Member of the team who acts as a liaison between the customers and the development team. This person is the one </a:t>
            </a:r>
            <a:r>
              <a:rPr lang="en-US" b="1" dirty="0"/>
              <a:t>responsible for making sure that only the best scrum tools and practices are used and keep the project moving forward.</a:t>
            </a:r>
          </a:p>
          <a:p>
            <a:pPr marL="514350" indent="-514350">
              <a:buFont typeface="+mj-lt"/>
              <a:buAutoNum type="arabicPeriod"/>
            </a:pPr>
            <a:r>
              <a:rPr lang="en-US" b="1" dirty="0"/>
              <a:t>Team Members</a:t>
            </a:r>
            <a:r>
              <a:rPr lang="en-US" dirty="0"/>
              <a:t>:  </a:t>
            </a:r>
            <a:r>
              <a:rPr lang="en-US" b="1" dirty="0"/>
              <a:t>Programmers</a:t>
            </a:r>
            <a:r>
              <a:rPr lang="en-US" dirty="0"/>
              <a:t>, other “day in and day out” necessary duties and responsibilities.  They also think of ways to improve development practices.</a:t>
            </a:r>
          </a:p>
          <a:p>
            <a:pPr marL="0" indent="0">
              <a:buNone/>
            </a:pPr>
            <a:r>
              <a:rPr lang="en-US" dirty="0"/>
              <a:t> </a:t>
            </a:r>
          </a:p>
        </p:txBody>
      </p:sp>
    </p:spTree>
    <p:extLst>
      <p:ext uri="{BB962C8B-B14F-4D97-AF65-F5344CB8AC3E}">
        <p14:creationId xmlns:p14="http://schemas.microsoft.com/office/powerpoint/2010/main" val="21348267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7DF8E-0C7F-3347-889C-0B82CDCCB0E9}"/>
              </a:ext>
            </a:extLst>
          </p:cNvPr>
          <p:cNvSpPr>
            <a:spLocks noGrp="1"/>
          </p:cNvSpPr>
          <p:nvPr>
            <p:ph type="title"/>
          </p:nvPr>
        </p:nvSpPr>
        <p:spPr/>
        <p:txBody>
          <a:bodyPr/>
          <a:lstStyle/>
          <a:p>
            <a:r>
              <a:rPr lang="en-US" dirty="0"/>
              <a:t>The Product Owner</a:t>
            </a:r>
          </a:p>
        </p:txBody>
      </p:sp>
      <p:sp>
        <p:nvSpPr>
          <p:cNvPr id="3" name="Content Placeholder 2">
            <a:extLst>
              <a:ext uri="{FF2B5EF4-FFF2-40B4-BE49-F238E27FC236}">
                <a16:creationId xmlns:a16="http://schemas.microsoft.com/office/drawing/2014/main" id="{9A18B43E-9B5E-214E-9A88-2A0B3F80662A}"/>
              </a:ext>
            </a:extLst>
          </p:cNvPr>
          <p:cNvSpPr>
            <a:spLocks noGrp="1"/>
          </p:cNvSpPr>
          <p:nvPr>
            <p:ph idx="1"/>
          </p:nvPr>
        </p:nvSpPr>
        <p:spPr/>
        <p:txBody>
          <a:bodyPr>
            <a:normAutofit fontScale="92500" lnSpcReduction="10000"/>
          </a:bodyPr>
          <a:lstStyle/>
          <a:p>
            <a:pPr marL="0" indent="0">
              <a:buNone/>
            </a:pPr>
            <a:r>
              <a:rPr lang="en-US" b="1" dirty="0"/>
              <a:t>Defines features and functionality </a:t>
            </a:r>
          </a:p>
          <a:p>
            <a:pPr marL="514350" indent="-514350">
              <a:buFont typeface="+mj-lt"/>
              <a:buAutoNum type="arabicPeriod"/>
            </a:pPr>
            <a:r>
              <a:rPr lang="en-US" dirty="0"/>
              <a:t>The level of detail provided will vary </a:t>
            </a:r>
          </a:p>
          <a:p>
            <a:pPr marL="514350" indent="-514350">
              <a:buFont typeface="+mj-lt"/>
              <a:buAutoNum type="arabicPeriod"/>
            </a:pPr>
            <a:r>
              <a:rPr lang="en-US" dirty="0"/>
              <a:t>Some Product Owners will work closer to implementation details than others </a:t>
            </a:r>
          </a:p>
          <a:p>
            <a:pPr marL="0" indent="0">
              <a:buNone/>
            </a:pPr>
            <a:r>
              <a:rPr lang="en-US" b="1" dirty="0"/>
              <a:t>Has the final word on the content and the ordering of the Product Backlog </a:t>
            </a:r>
          </a:p>
          <a:p>
            <a:pPr marL="0" indent="0">
              <a:buNone/>
            </a:pPr>
            <a:r>
              <a:rPr lang="en-US" dirty="0"/>
              <a:t>Not the Development Team's assistant </a:t>
            </a:r>
          </a:p>
          <a:p>
            <a:pPr marL="514350" indent="-514350">
              <a:buFont typeface="+mj-lt"/>
              <a:buAutoNum type="arabicPeriod"/>
            </a:pPr>
            <a:r>
              <a:rPr lang="en-US" dirty="0"/>
              <a:t>If a member of the business, it is preferred that the Product Owner not be tasked with writing a User Story </a:t>
            </a:r>
          </a:p>
          <a:p>
            <a:pPr marL="514350" indent="-514350">
              <a:buFont typeface="+mj-lt"/>
              <a:buAutoNum type="arabicPeriod"/>
            </a:pPr>
            <a:r>
              <a:rPr lang="en-US" dirty="0"/>
              <a:t>Needs to spend as much time with the Development Team as needed </a:t>
            </a:r>
          </a:p>
          <a:p>
            <a:pPr marL="0" indent="0">
              <a:buNone/>
            </a:pPr>
            <a:endParaRPr lang="en-US" dirty="0"/>
          </a:p>
          <a:p>
            <a:endParaRPr lang="en-US" dirty="0"/>
          </a:p>
        </p:txBody>
      </p:sp>
    </p:spTree>
    <p:extLst>
      <p:ext uri="{BB962C8B-B14F-4D97-AF65-F5344CB8AC3E}">
        <p14:creationId xmlns:p14="http://schemas.microsoft.com/office/powerpoint/2010/main" val="19980455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7DF8E-0C7F-3347-889C-0B82CDCCB0E9}"/>
              </a:ext>
            </a:extLst>
          </p:cNvPr>
          <p:cNvSpPr>
            <a:spLocks noGrp="1"/>
          </p:cNvSpPr>
          <p:nvPr>
            <p:ph type="title"/>
          </p:nvPr>
        </p:nvSpPr>
        <p:spPr/>
        <p:txBody>
          <a:bodyPr/>
          <a:lstStyle/>
          <a:p>
            <a:r>
              <a:rPr lang="en-US" dirty="0"/>
              <a:t>Role of the Product Owner</a:t>
            </a:r>
          </a:p>
        </p:txBody>
      </p:sp>
      <p:sp>
        <p:nvSpPr>
          <p:cNvPr id="3" name="Content Placeholder 2">
            <a:extLst>
              <a:ext uri="{FF2B5EF4-FFF2-40B4-BE49-F238E27FC236}">
                <a16:creationId xmlns:a16="http://schemas.microsoft.com/office/drawing/2014/main" id="{9A18B43E-9B5E-214E-9A88-2A0B3F80662A}"/>
              </a:ext>
            </a:extLst>
          </p:cNvPr>
          <p:cNvSpPr>
            <a:spLocks noGrp="1"/>
          </p:cNvSpPr>
          <p:nvPr>
            <p:ph idx="1"/>
          </p:nvPr>
        </p:nvSpPr>
        <p:spPr/>
        <p:txBody>
          <a:bodyPr>
            <a:normAutofit fontScale="92500"/>
          </a:bodyPr>
          <a:lstStyle/>
          <a:p>
            <a:pPr marL="0" indent="0">
              <a:buNone/>
            </a:pPr>
            <a:r>
              <a:rPr lang="en-US" b="1" dirty="0"/>
              <a:t>The Product Owner is the sole person responsible for managing the Product Backlog</a:t>
            </a:r>
            <a:r>
              <a:rPr lang="en-US" dirty="0"/>
              <a:t>. Product Backlog management includes:</a:t>
            </a:r>
          </a:p>
          <a:p>
            <a:pPr marL="514350" indent="-514350">
              <a:buFont typeface="+mj-lt"/>
              <a:buAutoNum type="arabicPeriod"/>
            </a:pPr>
            <a:r>
              <a:rPr lang="en-US" b="1" dirty="0"/>
              <a:t>Clearly expressing Product Backlog items</a:t>
            </a:r>
            <a:r>
              <a:rPr lang="en-US" dirty="0"/>
              <a:t>;</a:t>
            </a:r>
          </a:p>
          <a:p>
            <a:pPr marL="514350" indent="-514350">
              <a:buFont typeface="+mj-lt"/>
              <a:buAutoNum type="arabicPeriod"/>
            </a:pPr>
            <a:r>
              <a:rPr lang="en-US" b="1" dirty="0"/>
              <a:t>Ordering the items </a:t>
            </a:r>
            <a:r>
              <a:rPr lang="en-US" dirty="0"/>
              <a:t>in the Product Backlog to best achieve goals and missions;</a:t>
            </a:r>
          </a:p>
          <a:p>
            <a:pPr marL="514350" indent="-514350">
              <a:buFont typeface="+mj-lt"/>
              <a:buAutoNum type="arabicPeriod"/>
            </a:pPr>
            <a:r>
              <a:rPr lang="en-US" b="1" dirty="0"/>
              <a:t>Optimizing the value </a:t>
            </a:r>
            <a:r>
              <a:rPr lang="en-US" dirty="0"/>
              <a:t>of the work the Development Team performs;</a:t>
            </a:r>
          </a:p>
          <a:p>
            <a:pPr marL="514350" indent="-514350">
              <a:buFont typeface="+mj-lt"/>
              <a:buAutoNum type="arabicPeriod"/>
            </a:pPr>
            <a:r>
              <a:rPr lang="en-US" dirty="0"/>
              <a:t>Ensuring that the Product Backlog is visible, transparent, and clear to all, and shows what the Scrum Team will work on next; and,</a:t>
            </a:r>
          </a:p>
          <a:p>
            <a:pPr marL="514350" indent="-514350">
              <a:buFont typeface="+mj-lt"/>
              <a:buAutoNum type="arabicPeriod"/>
            </a:pPr>
            <a:r>
              <a:rPr lang="en-US" b="1" dirty="0"/>
              <a:t>Ensuring the Development Team understands items in the Product Backlog </a:t>
            </a:r>
            <a:r>
              <a:rPr lang="en-US" dirty="0"/>
              <a:t>to the level needed.</a:t>
            </a:r>
          </a:p>
          <a:p>
            <a:pPr marL="0" indent="0">
              <a:buNone/>
            </a:pPr>
            <a:endParaRPr lang="en-US" dirty="0"/>
          </a:p>
          <a:p>
            <a:endParaRPr lang="en-US" dirty="0"/>
          </a:p>
        </p:txBody>
      </p:sp>
    </p:spTree>
    <p:extLst>
      <p:ext uri="{BB962C8B-B14F-4D97-AF65-F5344CB8AC3E}">
        <p14:creationId xmlns:p14="http://schemas.microsoft.com/office/powerpoint/2010/main" val="2453968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7DF8E-0C7F-3347-889C-0B82CDCCB0E9}"/>
              </a:ext>
            </a:extLst>
          </p:cNvPr>
          <p:cNvSpPr>
            <a:spLocks noGrp="1"/>
          </p:cNvSpPr>
          <p:nvPr>
            <p:ph type="title"/>
          </p:nvPr>
        </p:nvSpPr>
        <p:spPr/>
        <p:txBody>
          <a:bodyPr/>
          <a:lstStyle/>
          <a:p>
            <a:r>
              <a:rPr lang="en-US" dirty="0"/>
              <a:t>The Scrum Master</a:t>
            </a:r>
          </a:p>
        </p:txBody>
      </p:sp>
      <p:sp>
        <p:nvSpPr>
          <p:cNvPr id="3" name="Content Placeholder 2">
            <a:extLst>
              <a:ext uri="{FF2B5EF4-FFF2-40B4-BE49-F238E27FC236}">
                <a16:creationId xmlns:a16="http://schemas.microsoft.com/office/drawing/2014/main" id="{9A18B43E-9B5E-214E-9A88-2A0B3F80662A}"/>
              </a:ext>
            </a:extLst>
          </p:cNvPr>
          <p:cNvSpPr>
            <a:spLocks noGrp="1"/>
          </p:cNvSpPr>
          <p:nvPr>
            <p:ph sz="half" idx="1"/>
          </p:nvPr>
        </p:nvSpPr>
        <p:spPr/>
        <p:txBody>
          <a:bodyPr>
            <a:normAutofit fontScale="77500" lnSpcReduction="20000"/>
          </a:bodyPr>
          <a:lstStyle/>
          <a:p>
            <a:pPr marL="514350" indent="-514350">
              <a:buFont typeface="+mj-lt"/>
              <a:buAutoNum type="arabicPeriod"/>
            </a:pPr>
            <a:r>
              <a:rPr lang="en-US" b="1" dirty="0"/>
              <a:t>A servant-leader</a:t>
            </a:r>
            <a:r>
              <a:rPr lang="en-US" dirty="0"/>
              <a:t>, management position </a:t>
            </a:r>
          </a:p>
          <a:p>
            <a:pPr marL="971550" lvl="1" indent="-514350">
              <a:buFont typeface="+mj-lt"/>
              <a:buAutoNum type="arabicPeriod"/>
            </a:pPr>
            <a:r>
              <a:rPr lang="en-US" dirty="0"/>
              <a:t>Managing the use and adoption of Scrum by the team and within the organization </a:t>
            </a:r>
          </a:p>
          <a:p>
            <a:pPr marL="971550" lvl="1" indent="-514350">
              <a:buFont typeface="+mj-lt"/>
              <a:buAutoNum type="arabicPeriod"/>
            </a:pPr>
            <a:r>
              <a:rPr lang="en-US" dirty="0"/>
              <a:t>Serving and </a:t>
            </a:r>
            <a:r>
              <a:rPr lang="en-US" b="1" dirty="0"/>
              <a:t>coaching</a:t>
            </a:r>
            <a:r>
              <a:rPr lang="en-US" dirty="0"/>
              <a:t> the Scrum Team </a:t>
            </a:r>
          </a:p>
          <a:p>
            <a:pPr marL="971550" lvl="1" indent="-514350">
              <a:buFont typeface="+mj-lt"/>
              <a:buAutoNum type="arabicPeriod"/>
            </a:pPr>
            <a:r>
              <a:rPr lang="en-US" dirty="0"/>
              <a:t>Embodying agility for all to see </a:t>
            </a:r>
          </a:p>
          <a:p>
            <a:pPr marL="0" indent="0">
              <a:buNone/>
            </a:pPr>
            <a:endParaRPr lang="en-US" dirty="0"/>
          </a:p>
          <a:p>
            <a:pPr marL="514350" indent="-514350">
              <a:buFont typeface="+mj-lt"/>
              <a:buAutoNum type="arabicPeriod" startAt="2"/>
            </a:pPr>
            <a:r>
              <a:rPr lang="en-US" b="1" dirty="0"/>
              <a:t>Not the Development Team's assistant </a:t>
            </a:r>
          </a:p>
          <a:p>
            <a:pPr marL="971550" lvl="1" indent="-514350">
              <a:buFont typeface="+mj-lt"/>
              <a:buAutoNum type="arabicPeriod"/>
            </a:pPr>
            <a:r>
              <a:rPr lang="en-US" dirty="0"/>
              <a:t>Optional to the Daily Scrum </a:t>
            </a:r>
          </a:p>
          <a:p>
            <a:pPr marL="971550" lvl="1" indent="-514350">
              <a:buFont typeface="+mj-lt"/>
              <a:buAutoNum type="arabicPeriod"/>
            </a:pPr>
            <a:r>
              <a:rPr lang="en-US" dirty="0"/>
              <a:t>Is not there to "drive the team" or "drive results" </a:t>
            </a:r>
          </a:p>
          <a:p>
            <a:pPr marL="971550" lvl="1" indent="-514350">
              <a:buFont typeface="+mj-lt"/>
              <a:buAutoNum type="arabicPeriod"/>
            </a:pPr>
            <a:r>
              <a:rPr lang="en-US" dirty="0"/>
              <a:t>Is not the agile variant of a Project Manager </a:t>
            </a:r>
          </a:p>
          <a:p>
            <a:endParaRPr lang="en-US" dirty="0"/>
          </a:p>
          <a:p>
            <a:pPr marL="0" indent="0">
              <a:buNone/>
            </a:pPr>
            <a:endParaRPr lang="en-US" dirty="0"/>
          </a:p>
          <a:p>
            <a:endParaRPr lang="en-US" dirty="0"/>
          </a:p>
        </p:txBody>
      </p:sp>
      <p:sp>
        <p:nvSpPr>
          <p:cNvPr id="4" name="Content Placeholder 3">
            <a:extLst>
              <a:ext uri="{FF2B5EF4-FFF2-40B4-BE49-F238E27FC236}">
                <a16:creationId xmlns:a16="http://schemas.microsoft.com/office/drawing/2014/main" id="{5F3592F2-D992-D042-BE60-B92D76F8C3D3}"/>
              </a:ext>
            </a:extLst>
          </p:cNvPr>
          <p:cNvSpPr>
            <a:spLocks noGrp="1"/>
          </p:cNvSpPr>
          <p:nvPr>
            <p:ph sz="half" idx="2"/>
          </p:nvPr>
        </p:nvSpPr>
        <p:spPr/>
        <p:txBody>
          <a:bodyPr>
            <a:normAutofit fontScale="77500" lnSpcReduction="20000"/>
          </a:bodyPr>
          <a:lstStyle/>
          <a:p>
            <a:pPr marL="514350" indent="-514350">
              <a:buFont typeface="+mj-lt"/>
              <a:buAutoNum type="arabicPeriod" startAt="3"/>
            </a:pPr>
            <a:r>
              <a:rPr lang="en-US" dirty="0"/>
              <a:t>Guides and cares for the Team </a:t>
            </a:r>
          </a:p>
          <a:p>
            <a:pPr marL="971550" lvl="1" indent="-514350">
              <a:buFont typeface="+mj-lt"/>
              <a:buAutoNum type="arabicPeriod"/>
            </a:pPr>
            <a:r>
              <a:rPr lang="en-US" b="1" dirty="0"/>
              <a:t>Adheres to Scrum values, practices and rules </a:t>
            </a:r>
          </a:p>
          <a:p>
            <a:pPr marL="971550" lvl="1" indent="-514350">
              <a:buFont typeface="+mj-lt"/>
              <a:buAutoNum type="arabicPeriod"/>
            </a:pPr>
            <a:r>
              <a:rPr lang="en-US" dirty="0"/>
              <a:t>Understands and uses self-organization </a:t>
            </a:r>
          </a:p>
          <a:p>
            <a:pPr marL="971550" lvl="1" indent="-514350">
              <a:buFont typeface="+mj-lt"/>
              <a:buAutoNum type="arabicPeriod"/>
            </a:pPr>
            <a:r>
              <a:rPr lang="en-US" dirty="0"/>
              <a:t>Is productive </a:t>
            </a:r>
          </a:p>
          <a:p>
            <a:pPr marL="971550" lvl="1" indent="-514350">
              <a:buFont typeface="+mj-lt"/>
              <a:buAutoNum type="arabicPeriod"/>
            </a:pPr>
            <a:r>
              <a:rPr lang="en-US" dirty="0"/>
              <a:t>Increases the quality of Increments</a:t>
            </a:r>
          </a:p>
          <a:p>
            <a:pPr marL="971550" lvl="1" indent="-514350">
              <a:buFont typeface="+mj-lt"/>
              <a:buAutoNum type="arabicPeriod"/>
            </a:pPr>
            <a:r>
              <a:rPr lang="en-US" dirty="0"/>
              <a:t>Coaching organization and cross-functionality</a:t>
            </a:r>
          </a:p>
          <a:p>
            <a:pPr marL="514350" indent="-514350">
              <a:buFont typeface="+mj-lt"/>
              <a:buAutoNum type="arabicPeriod" startAt="3"/>
            </a:pPr>
            <a:r>
              <a:rPr lang="en-US" b="1" dirty="0"/>
              <a:t>Removes impediments to the Development Team's success </a:t>
            </a:r>
            <a:r>
              <a:rPr lang="en-US" dirty="0"/>
              <a:t>that they are unable to remove themselves. </a:t>
            </a:r>
          </a:p>
          <a:p>
            <a:pPr marL="0" indent="0">
              <a:buNone/>
            </a:pPr>
            <a:endParaRPr lang="en-US" dirty="0"/>
          </a:p>
        </p:txBody>
      </p:sp>
    </p:spTree>
    <p:extLst>
      <p:ext uri="{BB962C8B-B14F-4D97-AF65-F5344CB8AC3E}">
        <p14:creationId xmlns:p14="http://schemas.microsoft.com/office/powerpoint/2010/main" val="30638383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7DF8E-0C7F-3347-889C-0B82CDCCB0E9}"/>
              </a:ext>
            </a:extLst>
          </p:cNvPr>
          <p:cNvSpPr>
            <a:spLocks noGrp="1"/>
          </p:cNvSpPr>
          <p:nvPr>
            <p:ph type="title"/>
          </p:nvPr>
        </p:nvSpPr>
        <p:spPr/>
        <p:txBody>
          <a:bodyPr/>
          <a:lstStyle/>
          <a:p>
            <a:r>
              <a:rPr lang="en-US" dirty="0"/>
              <a:t>Role of the Scrum Master</a:t>
            </a:r>
          </a:p>
        </p:txBody>
      </p:sp>
      <p:sp>
        <p:nvSpPr>
          <p:cNvPr id="3" name="Content Placeholder 2">
            <a:extLst>
              <a:ext uri="{FF2B5EF4-FFF2-40B4-BE49-F238E27FC236}">
                <a16:creationId xmlns:a16="http://schemas.microsoft.com/office/drawing/2014/main" id="{9A18B43E-9B5E-214E-9A88-2A0B3F80662A}"/>
              </a:ext>
            </a:extLst>
          </p:cNvPr>
          <p:cNvSpPr>
            <a:spLocks noGrp="1"/>
          </p:cNvSpPr>
          <p:nvPr>
            <p:ph idx="1"/>
          </p:nvPr>
        </p:nvSpPr>
        <p:spPr/>
        <p:txBody>
          <a:bodyPr>
            <a:normAutofit lnSpcReduction="10000"/>
          </a:bodyPr>
          <a:lstStyle/>
          <a:p>
            <a:pPr marL="0" indent="0">
              <a:buNone/>
            </a:pPr>
            <a:r>
              <a:rPr lang="en-US" dirty="0"/>
              <a:t>The Scrum Master serves the Product Owner in several ways, including:</a:t>
            </a:r>
          </a:p>
          <a:p>
            <a:pPr marL="514350" indent="-514350">
              <a:buFont typeface="+mj-lt"/>
              <a:buAutoNum type="arabicPeriod"/>
            </a:pPr>
            <a:r>
              <a:rPr lang="en-US" dirty="0"/>
              <a:t>Finding techniques for </a:t>
            </a:r>
            <a:r>
              <a:rPr lang="en-US" b="1" dirty="0"/>
              <a:t>effective Product Backlog management</a:t>
            </a:r>
            <a:r>
              <a:rPr lang="en-US" dirty="0"/>
              <a:t>;</a:t>
            </a:r>
          </a:p>
          <a:p>
            <a:pPr marL="514350" indent="-514350">
              <a:buFont typeface="+mj-lt"/>
              <a:buAutoNum type="arabicPeriod"/>
            </a:pPr>
            <a:r>
              <a:rPr lang="en-US" dirty="0"/>
              <a:t>Helping the Scrum Team understand the need for clear and concise Product Backlog items;</a:t>
            </a:r>
          </a:p>
          <a:p>
            <a:pPr marL="514350" indent="-514350">
              <a:buFont typeface="+mj-lt"/>
              <a:buAutoNum type="arabicPeriod"/>
            </a:pPr>
            <a:r>
              <a:rPr lang="en-US" dirty="0"/>
              <a:t>Understanding </a:t>
            </a:r>
            <a:r>
              <a:rPr lang="en-US" b="1" dirty="0"/>
              <a:t>product planning </a:t>
            </a:r>
            <a:r>
              <a:rPr lang="en-US" dirty="0"/>
              <a:t>in an empirical environment;</a:t>
            </a:r>
          </a:p>
          <a:p>
            <a:pPr marL="514350" indent="-514350">
              <a:buFont typeface="+mj-lt"/>
              <a:buAutoNum type="arabicPeriod"/>
            </a:pPr>
            <a:r>
              <a:rPr lang="en-US" dirty="0"/>
              <a:t>Ensuring the Product Owner knows how to arrange the Product Backlog to maximize value;</a:t>
            </a:r>
          </a:p>
          <a:p>
            <a:pPr marL="514350" indent="-514350">
              <a:buFont typeface="+mj-lt"/>
              <a:buAutoNum type="arabicPeriod"/>
            </a:pPr>
            <a:r>
              <a:rPr lang="en-US" b="1" dirty="0"/>
              <a:t>Understanding and practicing agility</a:t>
            </a:r>
            <a:r>
              <a:rPr lang="en-US" dirty="0"/>
              <a:t>; and,</a:t>
            </a:r>
          </a:p>
          <a:p>
            <a:pPr marL="514350" indent="-514350">
              <a:buFont typeface="+mj-lt"/>
              <a:buAutoNum type="arabicPeriod"/>
            </a:pPr>
            <a:r>
              <a:rPr lang="en-US" b="1" dirty="0"/>
              <a:t>Facilitating Scrum events </a:t>
            </a:r>
            <a:r>
              <a:rPr lang="en-US" dirty="0"/>
              <a:t>as requested or needed.</a:t>
            </a:r>
          </a:p>
          <a:p>
            <a:pPr marL="0" indent="0">
              <a:buNone/>
            </a:pPr>
            <a:endParaRPr lang="en-US" dirty="0"/>
          </a:p>
          <a:p>
            <a:endParaRPr lang="en-US" dirty="0"/>
          </a:p>
        </p:txBody>
      </p:sp>
    </p:spTree>
    <p:extLst>
      <p:ext uri="{BB962C8B-B14F-4D97-AF65-F5344CB8AC3E}">
        <p14:creationId xmlns:p14="http://schemas.microsoft.com/office/powerpoint/2010/main" val="1221988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0F85D-1D09-B247-9050-48042E7E8D17}"/>
              </a:ext>
            </a:extLst>
          </p:cNvPr>
          <p:cNvSpPr>
            <a:spLocks noGrp="1"/>
          </p:cNvSpPr>
          <p:nvPr>
            <p:ph type="title"/>
          </p:nvPr>
        </p:nvSpPr>
        <p:spPr/>
        <p:txBody>
          <a:bodyPr/>
          <a:lstStyle/>
          <a:p>
            <a:r>
              <a:rPr lang="en-US" dirty="0"/>
              <a:t>The Development Team</a:t>
            </a:r>
          </a:p>
        </p:txBody>
      </p:sp>
      <p:sp>
        <p:nvSpPr>
          <p:cNvPr id="3" name="Content Placeholder 2">
            <a:extLst>
              <a:ext uri="{FF2B5EF4-FFF2-40B4-BE49-F238E27FC236}">
                <a16:creationId xmlns:a16="http://schemas.microsoft.com/office/drawing/2014/main" id="{0CDB930E-F4C0-6F48-8AD4-36141DE0B14B}"/>
              </a:ext>
            </a:extLst>
          </p:cNvPr>
          <p:cNvSpPr>
            <a:spLocks noGrp="1"/>
          </p:cNvSpPr>
          <p:nvPr>
            <p:ph idx="1"/>
          </p:nvPr>
        </p:nvSpPr>
        <p:spPr/>
        <p:txBody>
          <a:bodyPr>
            <a:normAutofit/>
          </a:bodyPr>
          <a:lstStyle/>
          <a:p>
            <a:pPr marL="514350" indent="-514350">
              <a:buFont typeface="+mj-lt"/>
              <a:buAutoNum type="arabicPeriod"/>
            </a:pPr>
            <a:r>
              <a:rPr lang="en-US" dirty="0"/>
              <a:t>The team composition is constant throughout a Sprint.</a:t>
            </a:r>
          </a:p>
          <a:p>
            <a:pPr marL="514350" indent="-514350">
              <a:buFont typeface="+mj-lt"/>
              <a:buAutoNum type="arabicPeriod"/>
            </a:pPr>
            <a:r>
              <a:rPr lang="en-US" dirty="0"/>
              <a:t>Typically has 3-9 members, with the sweet spot around 6. </a:t>
            </a:r>
          </a:p>
          <a:p>
            <a:pPr marL="514350" indent="-514350">
              <a:buFont typeface="+mj-lt"/>
              <a:buAutoNum type="arabicPeriod"/>
            </a:pPr>
            <a:r>
              <a:rPr lang="en-US" dirty="0"/>
              <a:t>May have partially allocated members. </a:t>
            </a:r>
          </a:p>
          <a:p>
            <a:pPr marL="971550" lvl="1" indent="-514350">
              <a:buFont typeface="+mj-lt"/>
              <a:buAutoNum type="arabicPeriod"/>
            </a:pPr>
            <a:r>
              <a:rPr lang="en-US" dirty="0"/>
              <a:t>Although this is often considered an impediment as they have other priorities. </a:t>
            </a:r>
          </a:p>
          <a:p>
            <a:pPr marL="971550" lvl="1" indent="-514350">
              <a:buFont typeface="+mj-lt"/>
              <a:buAutoNum type="arabicPeriod"/>
            </a:pPr>
            <a:r>
              <a:rPr lang="en-US" dirty="0"/>
              <a:t>For instance, Database Administrators, User Interface Design experts, Technical Writers. </a:t>
            </a:r>
          </a:p>
          <a:p>
            <a:pPr marL="514350" indent="-514350">
              <a:buFont typeface="+mj-lt"/>
              <a:buAutoNum type="arabicPeriod"/>
            </a:pPr>
            <a:r>
              <a:rPr lang="en-US" b="1" dirty="0"/>
              <a:t>Everyone pitches in </a:t>
            </a:r>
            <a:r>
              <a:rPr lang="en-US" dirty="0"/>
              <a:t>regardless of individual skill specialty. </a:t>
            </a:r>
          </a:p>
          <a:p>
            <a:pPr marL="514350" indent="-514350">
              <a:buFont typeface="+mj-lt"/>
              <a:buAutoNum type="arabicPeriod"/>
            </a:pPr>
            <a:r>
              <a:rPr lang="en-US" b="1" dirty="0"/>
              <a:t>The Development Team is held to account as a unit</a:t>
            </a:r>
            <a:r>
              <a:rPr lang="en-US" dirty="0"/>
              <a:t>. </a:t>
            </a:r>
          </a:p>
          <a:p>
            <a:pPr marL="0" indent="0">
              <a:buNone/>
            </a:pPr>
            <a:endParaRPr lang="en-US" dirty="0"/>
          </a:p>
        </p:txBody>
      </p:sp>
    </p:spTree>
    <p:extLst>
      <p:ext uri="{BB962C8B-B14F-4D97-AF65-F5344CB8AC3E}">
        <p14:creationId xmlns:p14="http://schemas.microsoft.com/office/powerpoint/2010/main" val="35379236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0F85D-1D09-B247-9050-48042E7E8D17}"/>
              </a:ext>
            </a:extLst>
          </p:cNvPr>
          <p:cNvSpPr>
            <a:spLocks noGrp="1"/>
          </p:cNvSpPr>
          <p:nvPr>
            <p:ph type="title"/>
          </p:nvPr>
        </p:nvSpPr>
        <p:spPr/>
        <p:txBody>
          <a:bodyPr/>
          <a:lstStyle/>
          <a:p>
            <a:r>
              <a:rPr lang="en-US" dirty="0"/>
              <a:t>Role of Development Team</a:t>
            </a:r>
          </a:p>
        </p:txBody>
      </p:sp>
      <p:sp>
        <p:nvSpPr>
          <p:cNvPr id="3" name="Content Placeholder 2">
            <a:extLst>
              <a:ext uri="{FF2B5EF4-FFF2-40B4-BE49-F238E27FC236}">
                <a16:creationId xmlns:a16="http://schemas.microsoft.com/office/drawing/2014/main" id="{0CDB930E-F4C0-6F48-8AD4-36141DE0B14B}"/>
              </a:ext>
            </a:extLst>
          </p:cNvPr>
          <p:cNvSpPr>
            <a:spLocks noGrp="1"/>
          </p:cNvSpPr>
          <p:nvPr>
            <p:ph idx="1"/>
          </p:nvPr>
        </p:nvSpPr>
        <p:spPr/>
        <p:txBody>
          <a:bodyPr>
            <a:normAutofit fontScale="85000" lnSpcReduction="20000"/>
          </a:bodyPr>
          <a:lstStyle/>
          <a:p>
            <a:pPr marL="514350" indent="-514350">
              <a:buFont typeface="+mj-lt"/>
              <a:buAutoNum type="arabicPeriod"/>
            </a:pPr>
            <a:r>
              <a:rPr lang="en-US" dirty="0"/>
              <a:t>They are</a:t>
            </a:r>
            <a:r>
              <a:rPr lang="en-US" b="1" dirty="0"/>
              <a:t> self-organizing</a:t>
            </a:r>
            <a:r>
              <a:rPr lang="en-US" dirty="0"/>
              <a:t>. No one (not even the Scrum Master) tells the Development Team how to turn Product Backlog into Increments of potentially releasable functionality;</a:t>
            </a:r>
          </a:p>
          <a:p>
            <a:pPr marL="514350" indent="-514350">
              <a:buFont typeface="+mj-lt"/>
              <a:buAutoNum type="arabicPeriod"/>
            </a:pPr>
            <a:r>
              <a:rPr lang="en-US" dirty="0"/>
              <a:t>Development Teams are </a:t>
            </a:r>
            <a:r>
              <a:rPr lang="en-US" b="1" dirty="0"/>
              <a:t>cross-functional</a:t>
            </a:r>
            <a:r>
              <a:rPr lang="en-US" dirty="0"/>
              <a:t>, with all of the skills as a team necessary to create a product Increment;</a:t>
            </a:r>
          </a:p>
          <a:p>
            <a:pPr marL="514350" indent="-514350">
              <a:buFont typeface="+mj-lt"/>
              <a:buAutoNum type="arabicPeriod"/>
            </a:pPr>
            <a:r>
              <a:rPr lang="en-US" dirty="0"/>
              <a:t>Scrum recognizes </a:t>
            </a:r>
            <a:r>
              <a:rPr lang="en-US" b="1" dirty="0"/>
              <a:t>no titles </a:t>
            </a:r>
            <a:r>
              <a:rPr lang="en-US" dirty="0"/>
              <a:t>for Development Team members other than Developer, regardless of the work being performed by the person; there are no exceptions to this rule;</a:t>
            </a:r>
          </a:p>
          <a:p>
            <a:pPr marL="514350" indent="-514350">
              <a:buFont typeface="+mj-lt"/>
              <a:buAutoNum type="arabicPeriod"/>
            </a:pPr>
            <a:r>
              <a:rPr lang="en-US" dirty="0"/>
              <a:t>Scrum </a:t>
            </a:r>
            <a:r>
              <a:rPr lang="en-US" b="1" dirty="0"/>
              <a:t>recognizes no sub-teams </a:t>
            </a:r>
            <a:r>
              <a:rPr lang="en-US" dirty="0"/>
              <a:t>in the Development Team, regardless of particular domains that need to be addressed like testing or business analysis; there are no exceptions to this rule; and,</a:t>
            </a:r>
          </a:p>
          <a:p>
            <a:pPr marL="514350" indent="-514350">
              <a:buFont typeface="+mj-lt"/>
              <a:buAutoNum type="arabicPeriod"/>
            </a:pPr>
            <a:r>
              <a:rPr lang="en-US" b="1" dirty="0"/>
              <a:t>Individual Development Team members may have specialized skills and areas of focus, but accountability belongs to the Development Team as a whole</a:t>
            </a:r>
            <a:r>
              <a:rPr lang="en-US" dirty="0"/>
              <a:t>.</a:t>
            </a:r>
          </a:p>
        </p:txBody>
      </p:sp>
    </p:spTree>
    <p:extLst>
      <p:ext uri="{BB962C8B-B14F-4D97-AF65-F5344CB8AC3E}">
        <p14:creationId xmlns:p14="http://schemas.microsoft.com/office/powerpoint/2010/main" val="1512472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B2FB1-672B-B848-A221-BD92D423A7C4}"/>
              </a:ext>
            </a:extLst>
          </p:cNvPr>
          <p:cNvSpPr>
            <a:spLocks noGrp="1"/>
          </p:cNvSpPr>
          <p:nvPr>
            <p:ph type="title"/>
          </p:nvPr>
        </p:nvSpPr>
        <p:spPr/>
        <p:txBody>
          <a:bodyPr/>
          <a:lstStyle/>
          <a:p>
            <a:r>
              <a:rPr lang="en-US" dirty="0"/>
              <a:t>Good Enough Theory</a:t>
            </a:r>
          </a:p>
        </p:txBody>
      </p:sp>
      <p:pic>
        <p:nvPicPr>
          <p:cNvPr id="2050" name="Picture 2" descr="The sigmoid function (a.k.a. the logistic function) and its derivative">
            <a:extLst>
              <a:ext uri="{FF2B5EF4-FFF2-40B4-BE49-F238E27FC236}">
                <a16:creationId xmlns:a16="http://schemas.microsoft.com/office/drawing/2014/main" id="{C7F01556-B2DD-FF4E-8069-6CDE3C67C8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4299" y="1476645"/>
            <a:ext cx="6703402" cy="50162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61D82E9-DA48-C946-97D9-A679E859888A}"/>
              </a:ext>
            </a:extLst>
          </p:cNvPr>
          <p:cNvSpPr txBox="1"/>
          <p:nvPr/>
        </p:nvSpPr>
        <p:spPr>
          <a:xfrm rot="16200000">
            <a:off x="2754923" y="3633383"/>
            <a:ext cx="778098" cy="369332"/>
          </a:xfrm>
          <a:prstGeom prst="rect">
            <a:avLst/>
          </a:prstGeom>
          <a:noFill/>
        </p:spPr>
        <p:txBody>
          <a:bodyPr wrap="none" rtlCol="0">
            <a:spAutoFit/>
          </a:bodyPr>
          <a:lstStyle/>
          <a:p>
            <a:r>
              <a:rPr lang="en-US" dirty="0"/>
              <a:t>Result</a:t>
            </a:r>
          </a:p>
        </p:txBody>
      </p:sp>
      <p:sp>
        <p:nvSpPr>
          <p:cNvPr id="7" name="TextBox 6">
            <a:extLst>
              <a:ext uri="{FF2B5EF4-FFF2-40B4-BE49-F238E27FC236}">
                <a16:creationId xmlns:a16="http://schemas.microsoft.com/office/drawing/2014/main" id="{180F430F-1E51-4E48-B42A-CC10456747B1}"/>
              </a:ext>
            </a:extLst>
          </p:cNvPr>
          <p:cNvSpPr txBox="1"/>
          <p:nvPr/>
        </p:nvSpPr>
        <p:spPr>
          <a:xfrm>
            <a:off x="5726347" y="6202701"/>
            <a:ext cx="739305" cy="369332"/>
          </a:xfrm>
          <a:prstGeom prst="rect">
            <a:avLst/>
          </a:prstGeom>
          <a:noFill/>
        </p:spPr>
        <p:txBody>
          <a:bodyPr wrap="none" rtlCol="0">
            <a:spAutoFit/>
          </a:bodyPr>
          <a:lstStyle/>
          <a:p>
            <a:r>
              <a:rPr lang="en-US" dirty="0"/>
              <a:t>Effort</a:t>
            </a:r>
          </a:p>
        </p:txBody>
      </p:sp>
    </p:spTree>
    <p:extLst>
      <p:ext uri="{BB962C8B-B14F-4D97-AF65-F5344CB8AC3E}">
        <p14:creationId xmlns:p14="http://schemas.microsoft.com/office/powerpoint/2010/main" val="27194183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CAC3D-B042-244E-9311-6A288F76AC23}"/>
              </a:ext>
            </a:extLst>
          </p:cNvPr>
          <p:cNvSpPr>
            <a:spLocks noGrp="1"/>
          </p:cNvSpPr>
          <p:nvPr>
            <p:ph type="title"/>
          </p:nvPr>
        </p:nvSpPr>
        <p:spPr/>
        <p:txBody>
          <a:bodyPr/>
          <a:lstStyle/>
          <a:p>
            <a:r>
              <a:rPr lang="en-US" dirty="0"/>
              <a:t>4.3 Scrum Artifacts</a:t>
            </a:r>
          </a:p>
        </p:txBody>
      </p:sp>
      <p:pic>
        <p:nvPicPr>
          <p:cNvPr id="8198" name="Picture 6" descr="Teko Data Clan - Scrum Quiz #2 - Scrum Artifacts - Quizizz">
            <a:extLst>
              <a:ext uri="{FF2B5EF4-FFF2-40B4-BE49-F238E27FC236}">
                <a16:creationId xmlns:a16="http://schemas.microsoft.com/office/drawing/2014/main" id="{713F99F3-224C-0F49-A6A4-BC3540237E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928" b="4015"/>
          <a:stretch/>
        </p:blipFill>
        <p:spPr bwMode="auto">
          <a:xfrm>
            <a:off x="1582975" y="1536192"/>
            <a:ext cx="9026049" cy="4730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81317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10F71-E1AD-F847-A12A-2DF3733F51B7}"/>
              </a:ext>
            </a:extLst>
          </p:cNvPr>
          <p:cNvSpPr>
            <a:spLocks noGrp="1"/>
          </p:cNvSpPr>
          <p:nvPr>
            <p:ph type="title"/>
          </p:nvPr>
        </p:nvSpPr>
        <p:spPr/>
        <p:txBody>
          <a:bodyPr/>
          <a:lstStyle/>
          <a:p>
            <a:r>
              <a:rPr lang="en-US" dirty="0"/>
              <a:t>Scrum Artifacts</a:t>
            </a:r>
          </a:p>
        </p:txBody>
      </p:sp>
      <p:sp>
        <p:nvSpPr>
          <p:cNvPr id="3" name="Content Placeholder 2">
            <a:extLst>
              <a:ext uri="{FF2B5EF4-FFF2-40B4-BE49-F238E27FC236}">
                <a16:creationId xmlns:a16="http://schemas.microsoft.com/office/drawing/2014/main" id="{2AB5AC76-383A-0E44-8F53-49FEE84D524E}"/>
              </a:ext>
            </a:extLst>
          </p:cNvPr>
          <p:cNvSpPr>
            <a:spLocks noGrp="1"/>
          </p:cNvSpPr>
          <p:nvPr>
            <p:ph idx="1"/>
          </p:nvPr>
        </p:nvSpPr>
        <p:spPr>
          <a:xfrm>
            <a:off x="838200" y="1825625"/>
            <a:ext cx="4339107" cy="4351338"/>
          </a:xfrm>
        </p:spPr>
        <p:txBody>
          <a:bodyPr/>
          <a:lstStyle/>
          <a:p>
            <a:pPr marL="514350" indent="-514350">
              <a:buFont typeface="+mj-lt"/>
              <a:buAutoNum type="arabicPeriod"/>
            </a:pPr>
            <a:r>
              <a:rPr lang="en-US" dirty="0"/>
              <a:t>Product Backlog</a:t>
            </a:r>
          </a:p>
          <a:p>
            <a:pPr marL="514350" indent="-514350">
              <a:buFont typeface="+mj-lt"/>
              <a:buAutoNum type="arabicPeriod"/>
            </a:pPr>
            <a:r>
              <a:rPr lang="en-US" dirty="0"/>
              <a:t>Sprint Backlog</a:t>
            </a:r>
          </a:p>
          <a:p>
            <a:pPr marL="514350" indent="-514350">
              <a:buFont typeface="+mj-lt"/>
              <a:buAutoNum type="arabicPeriod"/>
            </a:pPr>
            <a:r>
              <a:rPr lang="en-US" dirty="0"/>
              <a:t>Increment</a:t>
            </a:r>
          </a:p>
          <a:p>
            <a:pPr marL="514350" indent="-514350">
              <a:buFont typeface="+mj-lt"/>
              <a:buAutoNum type="arabicPeriod"/>
            </a:pPr>
            <a:endParaRPr lang="en-US" dirty="0"/>
          </a:p>
        </p:txBody>
      </p:sp>
      <p:pic>
        <p:nvPicPr>
          <p:cNvPr id="5" name="Picture 2" descr="Scrum Events #1 The Sprint | Let&amp;#39;s Scrum it!">
            <a:extLst>
              <a:ext uri="{FF2B5EF4-FFF2-40B4-BE49-F238E27FC236}">
                <a16:creationId xmlns:a16="http://schemas.microsoft.com/office/drawing/2014/main" id="{9CEC7C12-FDCA-4B41-9670-A235B49E2D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2761" y="1690688"/>
            <a:ext cx="6769678" cy="4351338"/>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Badge 1 with solid fill">
            <a:extLst>
              <a:ext uri="{FF2B5EF4-FFF2-40B4-BE49-F238E27FC236}">
                <a16:creationId xmlns:a16="http://schemas.microsoft.com/office/drawing/2014/main" id="{D0721E11-E90C-8A46-8336-1AFEE4BA8A8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31111" y="4892992"/>
            <a:ext cx="548640" cy="548640"/>
          </a:xfrm>
          <a:prstGeom prst="rect">
            <a:avLst/>
          </a:prstGeom>
        </p:spPr>
      </p:pic>
      <p:pic>
        <p:nvPicPr>
          <p:cNvPr id="7" name="Graphic 6" descr="Badge with solid fill">
            <a:extLst>
              <a:ext uri="{FF2B5EF4-FFF2-40B4-BE49-F238E27FC236}">
                <a16:creationId xmlns:a16="http://schemas.microsoft.com/office/drawing/2014/main" id="{617969DB-D491-824F-BC26-1BCC9B1E4E3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42405" y="4892992"/>
            <a:ext cx="548640" cy="548640"/>
          </a:xfrm>
          <a:prstGeom prst="rect">
            <a:avLst/>
          </a:prstGeom>
        </p:spPr>
      </p:pic>
      <p:pic>
        <p:nvPicPr>
          <p:cNvPr id="8" name="Graphic 7" descr="Badge 3 with solid fill">
            <a:extLst>
              <a:ext uri="{FF2B5EF4-FFF2-40B4-BE49-F238E27FC236}">
                <a16:creationId xmlns:a16="http://schemas.microsoft.com/office/drawing/2014/main" id="{19CB7818-3C95-E245-AC51-7E6845B789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079480" y="4870716"/>
            <a:ext cx="548640" cy="548640"/>
          </a:xfrm>
          <a:prstGeom prst="rect">
            <a:avLst/>
          </a:prstGeom>
        </p:spPr>
      </p:pic>
    </p:spTree>
    <p:extLst>
      <p:ext uri="{BB962C8B-B14F-4D97-AF65-F5344CB8AC3E}">
        <p14:creationId xmlns:p14="http://schemas.microsoft.com/office/powerpoint/2010/main" val="11165559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CAC3D-B042-244E-9311-6A288F76AC23}"/>
              </a:ext>
            </a:extLst>
          </p:cNvPr>
          <p:cNvSpPr>
            <a:spLocks noGrp="1"/>
          </p:cNvSpPr>
          <p:nvPr>
            <p:ph type="title"/>
          </p:nvPr>
        </p:nvSpPr>
        <p:spPr/>
        <p:txBody>
          <a:bodyPr/>
          <a:lstStyle/>
          <a:p>
            <a:r>
              <a:rPr lang="en-US" dirty="0"/>
              <a:t>Scrum Artifacts</a:t>
            </a:r>
          </a:p>
        </p:txBody>
      </p:sp>
      <p:sp>
        <p:nvSpPr>
          <p:cNvPr id="3" name="Content Placeholder 2">
            <a:extLst>
              <a:ext uri="{FF2B5EF4-FFF2-40B4-BE49-F238E27FC236}">
                <a16:creationId xmlns:a16="http://schemas.microsoft.com/office/drawing/2014/main" id="{A601DF1A-07F3-8642-881C-7E262E7C9CA6}"/>
              </a:ext>
            </a:extLst>
          </p:cNvPr>
          <p:cNvSpPr>
            <a:spLocks noGrp="1"/>
          </p:cNvSpPr>
          <p:nvPr>
            <p:ph idx="1"/>
          </p:nvPr>
        </p:nvSpPr>
        <p:spPr/>
        <p:txBody>
          <a:bodyPr>
            <a:normAutofit fontScale="92500" lnSpcReduction="10000"/>
          </a:bodyPr>
          <a:lstStyle/>
          <a:p>
            <a:pPr marL="514350" indent="-514350">
              <a:buFont typeface="+mj-lt"/>
              <a:buAutoNum type="arabicPeriod"/>
            </a:pPr>
            <a:r>
              <a:rPr lang="en-US" b="1" dirty="0"/>
              <a:t>Product Backlog</a:t>
            </a:r>
            <a:r>
              <a:rPr lang="en-US" dirty="0"/>
              <a:t>:  </a:t>
            </a:r>
            <a:r>
              <a:rPr lang="en-US" b="1" dirty="0"/>
              <a:t>User stories, what goes into the product </a:t>
            </a:r>
            <a:r>
              <a:rPr lang="en-US" dirty="0"/>
              <a:t>– </a:t>
            </a:r>
            <a:r>
              <a:rPr lang="en-US" b="1" dirty="0"/>
              <a:t>the “idea” behind the product</a:t>
            </a:r>
            <a:r>
              <a:rPr lang="en-US" dirty="0"/>
              <a:t>. </a:t>
            </a:r>
            <a:r>
              <a:rPr lang="en-US" b="1" dirty="0"/>
              <a:t>Describes features of the product</a:t>
            </a:r>
            <a:r>
              <a:rPr lang="en-US" dirty="0"/>
              <a:t>. Maintained by the Product Owner.</a:t>
            </a:r>
          </a:p>
          <a:p>
            <a:pPr marL="514350" indent="-514350">
              <a:buFont typeface="+mj-lt"/>
              <a:buAutoNum type="arabicPeriod"/>
            </a:pPr>
            <a:r>
              <a:rPr lang="en-US" b="1" dirty="0"/>
              <a:t>Sprint Backlog</a:t>
            </a:r>
            <a:r>
              <a:rPr lang="en-US" dirty="0"/>
              <a:t>: Unprioritized features and tasks for the product to be implemented. Estimated time for completion. </a:t>
            </a:r>
            <a:r>
              <a:rPr lang="en-US" b="1" dirty="0"/>
              <a:t>All scrum members are responsible for the sprint backlog.</a:t>
            </a:r>
          </a:p>
          <a:p>
            <a:pPr marL="514350" indent="-514350">
              <a:buFont typeface="+mj-lt"/>
              <a:buAutoNum type="arabicPeriod"/>
            </a:pPr>
            <a:r>
              <a:rPr lang="en-US" b="1" dirty="0"/>
              <a:t>Increment</a:t>
            </a:r>
            <a:r>
              <a:rPr lang="en-US" dirty="0"/>
              <a:t>: The Increment is the sum of all the Product Backlog items completed during a Sprint and the value of the increments of all previous Sprints. </a:t>
            </a:r>
            <a:r>
              <a:rPr lang="en-US" b="1" dirty="0"/>
              <a:t>At the end of a Sprint, the new Increment must be “Done,” which means it must be in useable condition and meet the Scrum Team’s definition of “Done.” It must be “usable” regardless of whether the Product Owner decides to actually release it.</a:t>
            </a:r>
          </a:p>
        </p:txBody>
      </p:sp>
    </p:spTree>
    <p:extLst>
      <p:ext uri="{BB962C8B-B14F-4D97-AF65-F5344CB8AC3E}">
        <p14:creationId xmlns:p14="http://schemas.microsoft.com/office/powerpoint/2010/main" val="23043281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CAC3D-B042-244E-9311-6A288F76AC23}"/>
              </a:ext>
            </a:extLst>
          </p:cNvPr>
          <p:cNvSpPr>
            <a:spLocks noGrp="1"/>
          </p:cNvSpPr>
          <p:nvPr>
            <p:ph type="title"/>
          </p:nvPr>
        </p:nvSpPr>
        <p:spPr/>
        <p:txBody>
          <a:bodyPr/>
          <a:lstStyle/>
          <a:p>
            <a:r>
              <a:rPr lang="en-US" dirty="0"/>
              <a:t>Product vs Sprint Backlog</a:t>
            </a:r>
          </a:p>
        </p:txBody>
      </p:sp>
      <p:sp>
        <p:nvSpPr>
          <p:cNvPr id="3" name="Content Placeholder 2">
            <a:extLst>
              <a:ext uri="{FF2B5EF4-FFF2-40B4-BE49-F238E27FC236}">
                <a16:creationId xmlns:a16="http://schemas.microsoft.com/office/drawing/2014/main" id="{A601DF1A-07F3-8642-881C-7E262E7C9CA6}"/>
              </a:ext>
            </a:extLst>
          </p:cNvPr>
          <p:cNvSpPr>
            <a:spLocks noGrp="1"/>
          </p:cNvSpPr>
          <p:nvPr>
            <p:ph idx="1"/>
          </p:nvPr>
        </p:nvSpPr>
        <p:spPr/>
        <p:txBody>
          <a:bodyPr>
            <a:normAutofit lnSpcReduction="10000"/>
          </a:bodyPr>
          <a:lstStyle/>
          <a:p>
            <a:pPr marL="514350" indent="-514350">
              <a:buFont typeface="+mj-lt"/>
              <a:buAutoNum type="arabicPeriod"/>
            </a:pPr>
            <a:r>
              <a:rPr lang="en-US" b="1" dirty="0"/>
              <a:t>Product Backlog</a:t>
            </a:r>
            <a:r>
              <a:rPr lang="en-US" dirty="0"/>
              <a:t>: The product backlog </a:t>
            </a:r>
            <a:r>
              <a:rPr lang="en-US" b="1" dirty="0"/>
              <a:t>is compiled of all the things that must be done to complete the whole project</a:t>
            </a:r>
            <a:r>
              <a:rPr lang="en-US" dirty="0"/>
              <a:t>. But it’s not just a simple task list</a:t>
            </a:r>
            <a:r>
              <a:rPr lang="en-US" dirty="0">
                <a:hlinkClick r:id="rId2"/>
              </a:rPr>
              <a:t>.</a:t>
            </a:r>
            <a:r>
              <a:rPr lang="en-US" dirty="0"/>
              <a:t> An effective product backlog breaks down each of the items on the list into a series of steps that helps the development team. There must be a duration, so the team knows when to start the task and how long they have until they must finish it. </a:t>
            </a:r>
          </a:p>
          <a:p>
            <a:pPr marL="514350" indent="-514350">
              <a:buFont typeface="+mj-lt"/>
              <a:buAutoNum type="arabicPeriod"/>
            </a:pPr>
            <a:r>
              <a:rPr lang="en-US" dirty="0"/>
              <a:t>The </a:t>
            </a:r>
            <a:r>
              <a:rPr lang="en-US" b="1" dirty="0"/>
              <a:t>Sprint Backlog </a:t>
            </a:r>
            <a:r>
              <a:rPr lang="en-US" dirty="0"/>
              <a:t>is like </a:t>
            </a:r>
            <a:r>
              <a:rPr lang="en-US" b="1" dirty="0"/>
              <a:t>a subset of the product backlog</a:t>
            </a:r>
            <a:r>
              <a:rPr lang="en-US" dirty="0"/>
              <a:t>. The sprint backlog comes from the product backlog, but it contains only that item, or those items, that can be completed during each sprint.</a:t>
            </a:r>
          </a:p>
        </p:txBody>
      </p:sp>
    </p:spTree>
    <p:extLst>
      <p:ext uri="{BB962C8B-B14F-4D97-AF65-F5344CB8AC3E}">
        <p14:creationId xmlns:p14="http://schemas.microsoft.com/office/powerpoint/2010/main" val="27022917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00C96-4A86-F64D-9E71-0685AE4D4E44}"/>
              </a:ext>
            </a:extLst>
          </p:cNvPr>
          <p:cNvSpPr>
            <a:spLocks noGrp="1"/>
          </p:cNvSpPr>
          <p:nvPr>
            <p:ph type="title"/>
          </p:nvPr>
        </p:nvSpPr>
        <p:spPr/>
        <p:txBody>
          <a:bodyPr/>
          <a:lstStyle/>
          <a:p>
            <a:r>
              <a:rPr lang="en-US" dirty="0"/>
              <a:t>Product vs Sprint Backlog</a:t>
            </a:r>
          </a:p>
        </p:txBody>
      </p:sp>
      <p:sp>
        <p:nvSpPr>
          <p:cNvPr id="3" name="Content Placeholder 2">
            <a:extLst>
              <a:ext uri="{FF2B5EF4-FFF2-40B4-BE49-F238E27FC236}">
                <a16:creationId xmlns:a16="http://schemas.microsoft.com/office/drawing/2014/main" id="{F70E669A-474B-C543-A186-8D3C6A5B056D}"/>
              </a:ext>
            </a:extLst>
          </p:cNvPr>
          <p:cNvSpPr>
            <a:spLocks noGrp="1"/>
          </p:cNvSpPr>
          <p:nvPr>
            <p:ph sz="half" idx="1"/>
          </p:nvPr>
        </p:nvSpPr>
        <p:spPr/>
        <p:txBody>
          <a:bodyPr>
            <a:normAutofit fontScale="32500" lnSpcReduction="20000"/>
          </a:bodyPr>
          <a:lstStyle/>
          <a:p>
            <a:pPr marL="0" indent="0">
              <a:buNone/>
            </a:pPr>
            <a:r>
              <a:rPr lang="en-US" sz="5900" dirty="0"/>
              <a:t>Product Backlog</a:t>
            </a:r>
          </a:p>
          <a:p>
            <a:pPr marL="0" indent="0">
              <a:buNone/>
            </a:pPr>
            <a:endParaRPr lang="en-US" dirty="0"/>
          </a:p>
          <a:p>
            <a:pPr marL="514350" indent="-514350">
              <a:buFont typeface="+mj-lt"/>
              <a:buAutoNum type="arabicPeriod"/>
            </a:pPr>
            <a:r>
              <a:rPr lang="en-US" sz="4200" b="1" dirty="0"/>
              <a:t>Holds the requirements for the Product </a:t>
            </a:r>
          </a:p>
          <a:p>
            <a:pPr marL="514350" indent="-514350">
              <a:buFont typeface="+mj-lt"/>
              <a:buAutoNum type="arabicPeriod"/>
            </a:pPr>
            <a:r>
              <a:rPr lang="en-US" sz="4200" dirty="0"/>
              <a:t>A minimal but sufficient inventory of work </a:t>
            </a:r>
          </a:p>
          <a:p>
            <a:pPr marL="514350" indent="-514350">
              <a:buFont typeface="+mj-lt"/>
              <a:buAutoNum type="arabicPeriod"/>
            </a:pPr>
            <a:r>
              <a:rPr lang="en-US" sz="4200" dirty="0"/>
              <a:t>An </a:t>
            </a:r>
            <a:r>
              <a:rPr lang="en-US" sz="4200" b="1" dirty="0"/>
              <a:t>ordered</a:t>
            </a:r>
            <a:r>
              <a:rPr lang="en-US" sz="4200" dirty="0"/>
              <a:t> list of requirements </a:t>
            </a:r>
          </a:p>
          <a:p>
            <a:pPr marL="514350" indent="-514350">
              <a:buFont typeface="+mj-lt"/>
              <a:buAutoNum type="arabicPeriod"/>
            </a:pPr>
            <a:r>
              <a:rPr lang="en-US" sz="4200" dirty="0"/>
              <a:t>Potential features of the product </a:t>
            </a:r>
          </a:p>
          <a:p>
            <a:pPr marL="514350" indent="-514350">
              <a:buFont typeface="+mj-lt"/>
              <a:buAutoNum type="arabicPeriod"/>
            </a:pPr>
            <a:r>
              <a:rPr lang="en-US" sz="4200" dirty="0"/>
              <a:t>The single source of truth for what is planned in the product </a:t>
            </a:r>
          </a:p>
          <a:p>
            <a:pPr marL="514350" indent="-514350">
              <a:buFont typeface="+mj-lt"/>
              <a:buAutoNum type="arabicPeriod"/>
            </a:pPr>
            <a:r>
              <a:rPr lang="en-US" sz="4200" b="1" dirty="0"/>
              <a:t>Managed by the Product Owner </a:t>
            </a:r>
          </a:p>
          <a:p>
            <a:pPr marL="514350" indent="-514350">
              <a:buFont typeface="+mj-lt"/>
              <a:buAutoNum type="arabicPeriod"/>
            </a:pPr>
            <a:r>
              <a:rPr lang="en-US" sz="4200" dirty="0"/>
              <a:t>Consists of Product Backlog Items (PBIs) </a:t>
            </a:r>
          </a:p>
          <a:p>
            <a:pPr marL="514350" indent="-514350">
              <a:buFont typeface="+mj-lt"/>
              <a:buAutoNum type="arabicPeriod"/>
            </a:pPr>
            <a:r>
              <a:rPr lang="en-US" sz="4200" b="1" dirty="0"/>
              <a:t>Public and available </a:t>
            </a:r>
          </a:p>
          <a:p>
            <a:pPr marL="0" indent="0">
              <a:buNone/>
            </a:pPr>
            <a:endParaRPr lang="en-US" dirty="0"/>
          </a:p>
        </p:txBody>
      </p:sp>
      <p:sp>
        <p:nvSpPr>
          <p:cNvPr id="4" name="Content Placeholder 3">
            <a:extLst>
              <a:ext uri="{FF2B5EF4-FFF2-40B4-BE49-F238E27FC236}">
                <a16:creationId xmlns:a16="http://schemas.microsoft.com/office/drawing/2014/main" id="{2196C982-3986-0A4B-BE20-EB3179949ACE}"/>
              </a:ext>
            </a:extLst>
          </p:cNvPr>
          <p:cNvSpPr>
            <a:spLocks noGrp="1"/>
          </p:cNvSpPr>
          <p:nvPr>
            <p:ph sz="half" idx="2"/>
          </p:nvPr>
        </p:nvSpPr>
        <p:spPr/>
        <p:txBody>
          <a:bodyPr>
            <a:normAutofit fontScale="32500" lnSpcReduction="20000"/>
          </a:bodyPr>
          <a:lstStyle/>
          <a:p>
            <a:pPr marL="0" indent="0">
              <a:buNone/>
            </a:pPr>
            <a:r>
              <a:rPr lang="en-US" sz="5900" dirty="0"/>
              <a:t>Sprint Backlog</a:t>
            </a:r>
          </a:p>
          <a:p>
            <a:pPr marL="514350" indent="-514350">
              <a:buFont typeface="+mj-lt"/>
              <a:buAutoNum type="arabicPeriod"/>
            </a:pPr>
            <a:endParaRPr lang="en-US" dirty="0"/>
          </a:p>
          <a:p>
            <a:pPr marL="514350" indent="-514350">
              <a:buFont typeface="+mj-lt"/>
              <a:buAutoNum type="arabicPeriod"/>
            </a:pPr>
            <a:r>
              <a:rPr lang="en-US" sz="4200" b="1" dirty="0"/>
              <a:t>Holds all work for the Sprint Goal </a:t>
            </a:r>
          </a:p>
          <a:p>
            <a:pPr marL="514350" indent="-514350">
              <a:buFont typeface="+mj-lt"/>
              <a:buAutoNum type="arabicPeriod"/>
            </a:pPr>
            <a:r>
              <a:rPr lang="en-US" sz="4200" dirty="0"/>
              <a:t>The selected Product Backlog Items ("forecast" for the Sprint </a:t>
            </a:r>
          </a:p>
          <a:p>
            <a:pPr marL="514350" indent="-514350">
              <a:buFont typeface="+mj-lt"/>
              <a:buAutoNum type="arabicPeriod"/>
            </a:pPr>
            <a:r>
              <a:rPr lang="en-US" sz="4200" dirty="0"/>
              <a:t>A plan, often a list of tasks, to deliver the Product Backlog Items against the Sprint Goal </a:t>
            </a:r>
          </a:p>
          <a:p>
            <a:pPr marL="514350" indent="-514350">
              <a:buFont typeface="+mj-lt"/>
              <a:buAutoNum type="arabicPeriod"/>
            </a:pPr>
            <a:r>
              <a:rPr lang="en-US" sz="4200" b="1" dirty="0"/>
              <a:t>Created by the Development Team during Sprint Planning </a:t>
            </a:r>
          </a:p>
          <a:p>
            <a:pPr marL="514350" indent="-514350">
              <a:buFont typeface="+mj-lt"/>
              <a:buAutoNum type="arabicPeriod"/>
            </a:pPr>
            <a:r>
              <a:rPr lang="en-US" sz="4200" dirty="0"/>
              <a:t>Often derived by examining and decomposing PBIs </a:t>
            </a:r>
          </a:p>
          <a:p>
            <a:pPr marL="514350" indent="-514350">
              <a:buFont typeface="+mj-lt"/>
              <a:buAutoNum type="arabicPeriod"/>
            </a:pPr>
            <a:r>
              <a:rPr lang="en-US" sz="4200" dirty="0"/>
              <a:t>Might be a simple To Do list </a:t>
            </a:r>
          </a:p>
          <a:p>
            <a:pPr marL="514350" indent="-514350">
              <a:buFont typeface="+mj-lt"/>
              <a:buAutoNum type="arabicPeriod"/>
            </a:pPr>
            <a:r>
              <a:rPr lang="en-US" sz="4200" dirty="0"/>
              <a:t>Work for the Sprint emerges during the Sprint </a:t>
            </a:r>
          </a:p>
          <a:p>
            <a:pPr marL="514350" indent="-514350">
              <a:buFont typeface="+mj-lt"/>
              <a:buAutoNum type="arabicPeriod"/>
            </a:pPr>
            <a:r>
              <a:rPr lang="en-US" sz="4200" dirty="0"/>
              <a:t>Development Team members sign up for work, they aren't assigned </a:t>
            </a:r>
          </a:p>
          <a:p>
            <a:pPr marL="514350" indent="-514350">
              <a:buFont typeface="+mj-lt"/>
              <a:buAutoNum type="arabicPeriod"/>
            </a:pPr>
            <a:r>
              <a:rPr lang="en-US" sz="4200" b="1" dirty="0"/>
              <a:t>Development Team members may modify the Sprint Backlog anytime as they see fit </a:t>
            </a:r>
          </a:p>
          <a:p>
            <a:pPr marL="514350" indent="-514350">
              <a:buFont typeface="+mj-lt"/>
              <a:buAutoNum type="arabicPeriod"/>
            </a:pPr>
            <a:r>
              <a:rPr lang="en-US" sz="4200" dirty="0"/>
              <a:t>Progress within the Sprint must be visualized </a:t>
            </a:r>
          </a:p>
          <a:p>
            <a:pPr marL="514350" indent="-514350">
              <a:buFont typeface="+mj-lt"/>
              <a:buAutoNum type="arabicPeriod"/>
            </a:pPr>
            <a:r>
              <a:rPr lang="en-US" sz="4200" b="1" dirty="0"/>
              <a:t>Owned and managed by the Development Team </a:t>
            </a:r>
          </a:p>
          <a:p>
            <a:pPr marL="0" indent="0">
              <a:buNone/>
            </a:pPr>
            <a:endParaRPr lang="en-US" dirty="0"/>
          </a:p>
        </p:txBody>
      </p:sp>
    </p:spTree>
    <p:extLst>
      <p:ext uri="{BB962C8B-B14F-4D97-AF65-F5344CB8AC3E}">
        <p14:creationId xmlns:p14="http://schemas.microsoft.com/office/powerpoint/2010/main" val="34791728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Product Backlog Refinement Meeting">
            <a:extLst>
              <a:ext uri="{FF2B5EF4-FFF2-40B4-BE49-F238E27FC236}">
                <a16:creationId xmlns:a16="http://schemas.microsoft.com/office/drawing/2014/main" id="{A9924AF7-BFBE-474D-86D9-ED76D91BE5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3619" y="1690688"/>
            <a:ext cx="5796748" cy="43513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940FF1A-AF9A-F04F-BDFB-4B3FAC178492}"/>
              </a:ext>
            </a:extLst>
          </p:cNvPr>
          <p:cNvSpPr>
            <a:spLocks noGrp="1"/>
          </p:cNvSpPr>
          <p:nvPr>
            <p:ph type="title"/>
          </p:nvPr>
        </p:nvSpPr>
        <p:spPr/>
        <p:txBody>
          <a:bodyPr/>
          <a:lstStyle/>
          <a:p>
            <a:r>
              <a:rPr lang="en-US" dirty="0"/>
              <a:t>Product Backlog</a:t>
            </a:r>
          </a:p>
        </p:txBody>
      </p:sp>
      <p:sp>
        <p:nvSpPr>
          <p:cNvPr id="3" name="Content Placeholder 2">
            <a:extLst>
              <a:ext uri="{FF2B5EF4-FFF2-40B4-BE49-F238E27FC236}">
                <a16:creationId xmlns:a16="http://schemas.microsoft.com/office/drawing/2014/main" id="{53A63FC4-E978-8042-AADC-B9A31029108E}"/>
              </a:ext>
            </a:extLst>
          </p:cNvPr>
          <p:cNvSpPr>
            <a:spLocks noGrp="1"/>
          </p:cNvSpPr>
          <p:nvPr>
            <p:ph idx="1"/>
          </p:nvPr>
        </p:nvSpPr>
        <p:spPr>
          <a:xfrm>
            <a:off x="838200" y="1825625"/>
            <a:ext cx="4894385" cy="4351338"/>
          </a:xfrm>
        </p:spPr>
        <p:txBody>
          <a:bodyPr>
            <a:normAutofit/>
          </a:bodyPr>
          <a:lstStyle/>
          <a:p>
            <a:pPr marL="0" indent="0">
              <a:buNone/>
            </a:pPr>
            <a:r>
              <a:rPr lang="en-US" dirty="0"/>
              <a:t>The Product Backlog is essentially a </a:t>
            </a:r>
            <a:r>
              <a:rPr lang="en-US" b="1" dirty="0"/>
              <a:t>list of all currently known User Stories and Features for a project</a:t>
            </a:r>
            <a:r>
              <a:rPr lang="en-US" dirty="0"/>
              <a:t>, </a:t>
            </a:r>
            <a:r>
              <a:rPr lang="en-US" b="1" dirty="0"/>
              <a:t>prioritized</a:t>
            </a:r>
            <a:r>
              <a:rPr lang="en-US" dirty="0"/>
              <a:t> according to business value. Throughout product development, User Stories and Features are added and removed from this list, which is typically maintained by the Product Owner.</a:t>
            </a:r>
          </a:p>
        </p:txBody>
      </p:sp>
    </p:spTree>
    <p:extLst>
      <p:ext uri="{BB962C8B-B14F-4D97-AF65-F5344CB8AC3E}">
        <p14:creationId xmlns:p14="http://schemas.microsoft.com/office/powerpoint/2010/main" val="9780277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01E1B-940A-C945-B6E0-A57C66C672B0}"/>
              </a:ext>
            </a:extLst>
          </p:cNvPr>
          <p:cNvSpPr>
            <a:spLocks noGrp="1"/>
          </p:cNvSpPr>
          <p:nvPr>
            <p:ph type="title"/>
          </p:nvPr>
        </p:nvSpPr>
        <p:spPr/>
        <p:txBody>
          <a:bodyPr/>
          <a:lstStyle/>
          <a:p>
            <a:r>
              <a:rPr lang="en-US" dirty="0"/>
              <a:t>Product Backlog Items</a:t>
            </a:r>
          </a:p>
        </p:txBody>
      </p:sp>
      <p:sp>
        <p:nvSpPr>
          <p:cNvPr id="4" name="Content Placeholder 3">
            <a:extLst>
              <a:ext uri="{FF2B5EF4-FFF2-40B4-BE49-F238E27FC236}">
                <a16:creationId xmlns:a16="http://schemas.microsoft.com/office/drawing/2014/main" id="{E6A0FE5B-320F-9B46-903D-3B00CE8A0324}"/>
              </a:ext>
            </a:extLst>
          </p:cNvPr>
          <p:cNvSpPr>
            <a:spLocks noGrp="1"/>
          </p:cNvSpPr>
          <p:nvPr>
            <p:ph sz="half" idx="1"/>
          </p:nvPr>
        </p:nvSpPr>
        <p:spPr/>
        <p:txBody>
          <a:bodyPr>
            <a:normAutofit fontScale="70000" lnSpcReduction="20000"/>
          </a:bodyPr>
          <a:lstStyle/>
          <a:p>
            <a:pPr marL="514350" indent="-514350">
              <a:buFont typeface="+mj-lt"/>
              <a:buAutoNum type="arabicPeriod"/>
            </a:pPr>
            <a:r>
              <a:rPr lang="en-US" sz="2900" dirty="0"/>
              <a:t>Transparent </a:t>
            </a:r>
            <a:r>
              <a:rPr lang="en-US" sz="2900" b="1" dirty="0"/>
              <a:t>unit of deliverable work </a:t>
            </a:r>
          </a:p>
          <a:p>
            <a:pPr marL="514350" indent="-514350">
              <a:buFont typeface="+mj-lt"/>
              <a:buAutoNum type="arabicPeriod"/>
            </a:pPr>
            <a:r>
              <a:rPr lang="en-US" sz="2900" dirty="0"/>
              <a:t>Contains clear acceptance criteria </a:t>
            </a:r>
          </a:p>
          <a:p>
            <a:pPr marL="971550" lvl="1" indent="-514350">
              <a:buFont typeface="+mj-lt"/>
              <a:buAutoNum type="arabicPeriod"/>
            </a:pPr>
            <a:r>
              <a:rPr lang="en-US" sz="2900" b="1" dirty="0"/>
              <a:t>Criteria for successful completion </a:t>
            </a:r>
          </a:p>
          <a:p>
            <a:pPr marL="971550" lvl="1" indent="-514350">
              <a:buFont typeface="+mj-lt"/>
              <a:buAutoNum type="arabicPeriod"/>
            </a:pPr>
            <a:r>
              <a:rPr lang="en-US" sz="2900" dirty="0"/>
              <a:t>Answering "what will be true when this works" </a:t>
            </a:r>
          </a:p>
          <a:p>
            <a:pPr marL="514350" indent="-514350">
              <a:buFont typeface="+mj-lt"/>
              <a:buAutoNum type="arabicPeriod"/>
            </a:pPr>
            <a:r>
              <a:rPr lang="en-US" sz="2900" dirty="0"/>
              <a:t>May reference other artifacts like </a:t>
            </a:r>
          </a:p>
          <a:p>
            <a:pPr marL="971550" lvl="1" indent="-514350">
              <a:buFont typeface="+mj-lt"/>
              <a:buAutoNum type="arabicPeriod"/>
            </a:pPr>
            <a:r>
              <a:rPr lang="en-US" sz="2900" dirty="0"/>
              <a:t>Specifications </a:t>
            </a:r>
          </a:p>
          <a:p>
            <a:pPr marL="971550" lvl="1" indent="-514350">
              <a:buFont typeface="+mj-lt"/>
              <a:buAutoNum type="arabicPeriod"/>
            </a:pPr>
            <a:r>
              <a:rPr lang="en-US" sz="2900" dirty="0"/>
              <a:t>Mockups </a:t>
            </a:r>
          </a:p>
          <a:p>
            <a:pPr marL="971550" lvl="1" indent="-514350">
              <a:buFont typeface="+mj-lt"/>
              <a:buAutoNum type="arabicPeriod"/>
            </a:pPr>
            <a:r>
              <a:rPr lang="en-US" sz="2900" dirty="0"/>
              <a:t>Architecture Models </a:t>
            </a:r>
          </a:p>
          <a:p>
            <a:pPr marL="514350" indent="-514350">
              <a:buFont typeface="+mj-lt"/>
              <a:buAutoNum type="arabicPeriod"/>
            </a:pPr>
            <a:r>
              <a:rPr lang="en-US" sz="2900" dirty="0"/>
              <a:t>Must be sized appropriately </a:t>
            </a:r>
          </a:p>
          <a:p>
            <a:pPr marL="971550" lvl="1" indent="-514350">
              <a:buFont typeface="+mj-lt"/>
              <a:buAutoNum type="arabicPeriod"/>
            </a:pPr>
            <a:r>
              <a:rPr lang="en-US" sz="2900" dirty="0"/>
              <a:t>Must be “</a:t>
            </a:r>
            <a:r>
              <a:rPr lang="en-US" sz="2900" dirty="0" err="1"/>
              <a:t>completeable</a:t>
            </a:r>
            <a:r>
              <a:rPr lang="en-US" sz="2900" dirty="0"/>
              <a:t>” and “doable” (able to be "DONE") within a single Sprint </a:t>
            </a:r>
          </a:p>
          <a:p>
            <a:pPr marL="971550" lvl="1" indent="-514350">
              <a:buFont typeface="+mj-lt"/>
              <a:buAutoNum type="arabicPeriod"/>
            </a:pPr>
            <a:r>
              <a:rPr lang="en-US" sz="2900" dirty="0"/>
              <a:t>Best to have several PBIs in a Sprint </a:t>
            </a:r>
          </a:p>
          <a:p>
            <a:pPr marL="514350" indent="-514350">
              <a:buFont typeface="+mj-lt"/>
              <a:buAutoNum type="arabicPeriod"/>
            </a:pPr>
            <a:endParaRPr lang="en-US" dirty="0"/>
          </a:p>
          <a:p>
            <a:endParaRPr lang="en-US" dirty="0"/>
          </a:p>
        </p:txBody>
      </p:sp>
      <p:sp>
        <p:nvSpPr>
          <p:cNvPr id="5" name="Content Placeholder 4">
            <a:extLst>
              <a:ext uri="{FF2B5EF4-FFF2-40B4-BE49-F238E27FC236}">
                <a16:creationId xmlns:a16="http://schemas.microsoft.com/office/drawing/2014/main" id="{5D70E208-D109-8345-B70E-4F35FCB64074}"/>
              </a:ext>
            </a:extLst>
          </p:cNvPr>
          <p:cNvSpPr>
            <a:spLocks noGrp="1"/>
          </p:cNvSpPr>
          <p:nvPr>
            <p:ph sz="half" idx="2"/>
          </p:nvPr>
        </p:nvSpPr>
        <p:spPr>
          <a:xfrm>
            <a:off x="6172200" y="1825625"/>
            <a:ext cx="5181600" cy="4667250"/>
          </a:xfrm>
        </p:spPr>
        <p:txBody>
          <a:bodyPr>
            <a:normAutofit fontScale="70000" lnSpcReduction="20000"/>
          </a:bodyPr>
          <a:lstStyle/>
          <a:p>
            <a:pPr marL="514350" indent="-514350">
              <a:buFont typeface="+mj-lt"/>
              <a:buAutoNum type="arabicPeriod" startAt="5"/>
            </a:pPr>
            <a:r>
              <a:rPr lang="en-US" sz="2900" dirty="0"/>
              <a:t>Valid Product Backlog Items </a:t>
            </a:r>
          </a:p>
          <a:p>
            <a:pPr marL="971550" lvl="1" indent="-514350">
              <a:buFont typeface="+mj-lt"/>
              <a:buAutoNum type="arabicPeriod"/>
            </a:pPr>
            <a:r>
              <a:rPr lang="en-US" sz="2900" b="1" dirty="0"/>
              <a:t>Feature definitions </a:t>
            </a:r>
          </a:p>
          <a:p>
            <a:pPr marL="971550" lvl="1" indent="-514350">
              <a:buFont typeface="+mj-lt"/>
              <a:buAutoNum type="arabicPeriod"/>
            </a:pPr>
            <a:r>
              <a:rPr lang="en-US" sz="2900" b="1" dirty="0"/>
              <a:t>User actions or stories </a:t>
            </a:r>
          </a:p>
          <a:p>
            <a:pPr marL="971550" lvl="1" indent="-514350">
              <a:buFont typeface="+mj-lt"/>
              <a:buAutoNum type="arabicPeriod"/>
            </a:pPr>
            <a:r>
              <a:rPr lang="en-US" sz="2900" b="1" dirty="0"/>
              <a:t>Constraints</a:t>
            </a:r>
            <a:r>
              <a:rPr lang="en-US" sz="2900" dirty="0"/>
              <a:t> </a:t>
            </a:r>
          </a:p>
          <a:p>
            <a:pPr marL="971550" lvl="1" indent="-514350">
              <a:buFont typeface="+mj-lt"/>
              <a:buAutoNum type="arabicPeriod"/>
            </a:pPr>
            <a:r>
              <a:rPr lang="en-US" sz="2900" dirty="0"/>
              <a:t>e.g., The system responds to all search requests within 10 seconds of receiving the request </a:t>
            </a:r>
          </a:p>
          <a:p>
            <a:pPr marL="971550" lvl="1" indent="-514350">
              <a:buFont typeface="+mj-lt"/>
              <a:buAutoNum type="arabicPeriod"/>
            </a:pPr>
            <a:r>
              <a:rPr lang="en-US" sz="2900" dirty="0"/>
              <a:t>Bugs / Defects </a:t>
            </a:r>
          </a:p>
          <a:p>
            <a:pPr marL="971550" lvl="1" indent="-514350">
              <a:buFont typeface="+mj-lt"/>
              <a:buAutoNum type="arabicPeriod" startAt="5"/>
            </a:pPr>
            <a:r>
              <a:rPr lang="en-US" sz="2900" dirty="0"/>
              <a:t>Behaviors (execution of tasks that can be verified with observation) </a:t>
            </a:r>
          </a:p>
          <a:p>
            <a:pPr marL="971550" lvl="1" indent="-514350">
              <a:buFont typeface="+mj-lt"/>
              <a:buAutoNum type="arabicPeriod" startAt="5"/>
            </a:pPr>
            <a:r>
              <a:rPr lang="en-US" sz="2900" dirty="0"/>
              <a:t>Use Cases </a:t>
            </a:r>
          </a:p>
          <a:p>
            <a:pPr marL="971550" lvl="1" indent="-514350">
              <a:buFont typeface="+mj-lt"/>
              <a:buAutoNum type="arabicPeriod" startAt="5"/>
            </a:pPr>
            <a:r>
              <a:rPr lang="en-US" sz="2900" dirty="0"/>
              <a:t>Functional requirements</a:t>
            </a:r>
          </a:p>
          <a:p>
            <a:pPr marL="971550" lvl="1" indent="-514350">
              <a:buFont typeface="+mj-lt"/>
              <a:buAutoNum type="arabicPeriod" startAt="5"/>
            </a:pPr>
            <a:r>
              <a:rPr lang="en-US" sz="2900" dirty="0"/>
              <a:t>Non-functional requirements </a:t>
            </a:r>
          </a:p>
          <a:p>
            <a:pPr marL="1428750" lvl="2" indent="-514350">
              <a:buFont typeface="+mj-lt"/>
              <a:buAutoNum type="arabicPeriod"/>
            </a:pPr>
            <a:r>
              <a:rPr lang="en-US" sz="2900" dirty="0"/>
              <a:t>e.g., all database records must be replicated in a remote database environment </a:t>
            </a:r>
          </a:p>
          <a:p>
            <a:endParaRPr lang="en-US" dirty="0"/>
          </a:p>
        </p:txBody>
      </p:sp>
    </p:spTree>
    <p:extLst>
      <p:ext uri="{BB962C8B-B14F-4D97-AF65-F5344CB8AC3E}">
        <p14:creationId xmlns:p14="http://schemas.microsoft.com/office/powerpoint/2010/main" val="437786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9E5A6-A22E-494B-97ED-29BC19328676}"/>
              </a:ext>
            </a:extLst>
          </p:cNvPr>
          <p:cNvSpPr>
            <a:spLocks noGrp="1"/>
          </p:cNvSpPr>
          <p:nvPr>
            <p:ph type="title"/>
          </p:nvPr>
        </p:nvSpPr>
        <p:spPr/>
        <p:txBody>
          <a:bodyPr/>
          <a:lstStyle/>
          <a:p>
            <a:r>
              <a:rPr lang="en-US" dirty="0"/>
              <a:t>A Scrum Board (Trello)</a:t>
            </a:r>
          </a:p>
        </p:txBody>
      </p:sp>
      <p:sp>
        <p:nvSpPr>
          <p:cNvPr id="3" name="Content Placeholder 2">
            <a:extLst>
              <a:ext uri="{FF2B5EF4-FFF2-40B4-BE49-F238E27FC236}">
                <a16:creationId xmlns:a16="http://schemas.microsoft.com/office/drawing/2014/main" id="{FCCF5656-D285-1345-AED8-131D164576CB}"/>
              </a:ext>
            </a:extLst>
          </p:cNvPr>
          <p:cNvSpPr>
            <a:spLocks noGrp="1"/>
          </p:cNvSpPr>
          <p:nvPr>
            <p:ph idx="1"/>
          </p:nvPr>
        </p:nvSpPr>
        <p:spPr>
          <a:xfrm>
            <a:off x="838200" y="1825625"/>
            <a:ext cx="4270248" cy="4351338"/>
          </a:xfrm>
        </p:spPr>
        <p:txBody>
          <a:bodyPr>
            <a:normAutofit/>
          </a:bodyPr>
          <a:lstStyle/>
          <a:p>
            <a:pPr marL="514350" indent="-514350">
              <a:buFont typeface="+mj-lt"/>
              <a:buAutoNum type="arabicPeriod"/>
            </a:pPr>
            <a:r>
              <a:rPr lang="en-US" dirty="0"/>
              <a:t>Scrum says to visualize progress on the Sprint Backlog. A Scrum board is an often used means to do so.</a:t>
            </a:r>
          </a:p>
          <a:p>
            <a:pPr marL="514350" indent="-514350">
              <a:buFont typeface="+mj-lt"/>
              <a:buAutoNum type="arabicPeriod"/>
            </a:pPr>
            <a:r>
              <a:rPr lang="en-US" dirty="0"/>
              <a:t>Note PBIs are decomposed to Tasks by the time they are represented in the To Do column. </a:t>
            </a:r>
          </a:p>
          <a:p>
            <a:endParaRPr lang="en-US" dirty="0"/>
          </a:p>
        </p:txBody>
      </p:sp>
      <p:pic>
        <p:nvPicPr>
          <p:cNvPr id="4" name="Picture 6">
            <a:extLst>
              <a:ext uri="{FF2B5EF4-FFF2-40B4-BE49-F238E27FC236}">
                <a16:creationId xmlns:a16="http://schemas.microsoft.com/office/drawing/2014/main" id="{9B38848F-26E2-314B-996E-07B611734F3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11510" y="1825625"/>
            <a:ext cx="5245779"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88966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05000" y="1719072"/>
            <a:ext cx="8407893" cy="566929"/>
          </a:xfrm>
        </p:spPr>
        <p:txBody>
          <a:bodyPr/>
          <a:lstStyle/>
          <a:p>
            <a:r>
              <a:rPr lang="en-US" dirty="0"/>
              <a:t>When to move a PBI in a Scrum Board</a:t>
            </a:r>
          </a:p>
        </p:txBody>
      </p:sp>
      <p:sp>
        <p:nvSpPr>
          <p:cNvPr id="3" name="Title 2"/>
          <p:cNvSpPr>
            <a:spLocks noGrp="1"/>
          </p:cNvSpPr>
          <p:nvPr>
            <p:ph type="title"/>
          </p:nvPr>
        </p:nvSpPr>
        <p:spPr/>
        <p:txBody>
          <a:bodyPr/>
          <a:lstStyle/>
          <a:p>
            <a:r>
              <a:rPr lang="en-US" dirty="0"/>
              <a:t>Proper Use of Scrum Boards</a:t>
            </a:r>
            <a:br>
              <a:rPr lang="en-US" dirty="0"/>
            </a:br>
            <a:r>
              <a:rPr lang="en-US" dirty="0"/>
              <a:t>(and Trello)</a:t>
            </a:r>
          </a:p>
        </p:txBody>
      </p:sp>
      <p:sp>
        <p:nvSpPr>
          <p:cNvPr id="4" name="Rounded Rectangle 3"/>
          <p:cNvSpPr/>
          <p:nvPr/>
        </p:nvSpPr>
        <p:spPr>
          <a:xfrm>
            <a:off x="1752601" y="2514600"/>
            <a:ext cx="983045" cy="3505200"/>
          </a:xfrm>
          <a:prstGeom prst="roundRect">
            <a:avLst/>
          </a:prstGeom>
          <a:solidFill>
            <a:srgbClr val="EEE1CE"/>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600" dirty="0">
                <a:solidFill>
                  <a:schemeClr val="tx1"/>
                </a:solidFill>
              </a:rPr>
              <a:t>Product Backlog</a:t>
            </a:r>
          </a:p>
        </p:txBody>
      </p:sp>
      <p:sp>
        <p:nvSpPr>
          <p:cNvPr id="5" name="Rounded Rectangle 4"/>
          <p:cNvSpPr/>
          <p:nvPr/>
        </p:nvSpPr>
        <p:spPr>
          <a:xfrm>
            <a:off x="3676651" y="2514600"/>
            <a:ext cx="983045" cy="3505200"/>
          </a:xfrm>
          <a:prstGeom prst="roundRect">
            <a:avLst/>
          </a:prstGeom>
          <a:solidFill>
            <a:srgbClr val="EEE1CE"/>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600" dirty="0">
                <a:solidFill>
                  <a:schemeClr val="tx1"/>
                </a:solidFill>
              </a:rPr>
              <a:t>Sprint Backlog</a:t>
            </a:r>
          </a:p>
        </p:txBody>
      </p:sp>
      <p:sp>
        <p:nvSpPr>
          <p:cNvPr id="6" name="Rounded Rectangle 5"/>
          <p:cNvSpPr/>
          <p:nvPr/>
        </p:nvSpPr>
        <p:spPr>
          <a:xfrm>
            <a:off x="5600701" y="2514600"/>
            <a:ext cx="983045" cy="3505200"/>
          </a:xfrm>
          <a:prstGeom prst="roundRect">
            <a:avLst/>
          </a:prstGeom>
          <a:solidFill>
            <a:srgbClr val="EEE1CE"/>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600" dirty="0">
                <a:solidFill>
                  <a:schemeClr val="tx1"/>
                </a:solidFill>
              </a:rPr>
              <a:t>Sprint To Do</a:t>
            </a:r>
          </a:p>
        </p:txBody>
      </p:sp>
      <p:sp>
        <p:nvSpPr>
          <p:cNvPr id="7" name="Rounded Rectangle 6"/>
          <p:cNvSpPr/>
          <p:nvPr/>
        </p:nvSpPr>
        <p:spPr>
          <a:xfrm>
            <a:off x="9448801" y="2514600"/>
            <a:ext cx="983045" cy="3505200"/>
          </a:xfrm>
          <a:prstGeom prst="roundRect">
            <a:avLst/>
          </a:prstGeom>
          <a:solidFill>
            <a:srgbClr val="EEE1CE"/>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600" dirty="0">
                <a:solidFill>
                  <a:schemeClr val="tx1"/>
                </a:solidFill>
              </a:rPr>
              <a:t>Sprint</a:t>
            </a:r>
            <a:br>
              <a:rPr lang="en-US" sz="1600" dirty="0">
                <a:solidFill>
                  <a:schemeClr val="tx1"/>
                </a:solidFill>
              </a:rPr>
            </a:br>
            <a:r>
              <a:rPr lang="en-US" sz="1600" dirty="0">
                <a:solidFill>
                  <a:schemeClr val="tx1"/>
                </a:solidFill>
              </a:rPr>
              <a:t>Done</a:t>
            </a:r>
          </a:p>
        </p:txBody>
      </p:sp>
      <p:sp>
        <p:nvSpPr>
          <p:cNvPr id="8" name="Rounded Rectangle 7"/>
          <p:cNvSpPr/>
          <p:nvPr/>
        </p:nvSpPr>
        <p:spPr>
          <a:xfrm>
            <a:off x="7524751" y="2514600"/>
            <a:ext cx="983045" cy="3505200"/>
          </a:xfrm>
          <a:prstGeom prst="roundRect">
            <a:avLst/>
          </a:prstGeom>
          <a:solidFill>
            <a:srgbClr val="EEE1CE"/>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r>
              <a:rPr lang="en-US" sz="1600" dirty="0">
                <a:solidFill>
                  <a:schemeClr val="tx1"/>
                </a:solidFill>
              </a:rPr>
              <a:t>Sprint In Progress</a:t>
            </a:r>
          </a:p>
        </p:txBody>
      </p:sp>
      <p:sp>
        <p:nvSpPr>
          <p:cNvPr id="9" name="Right Arrow 8"/>
          <p:cNvSpPr/>
          <p:nvPr/>
        </p:nvSpPr>
        <p:spPr>
          <a:xfrm>
            <a:off x="2527300" y="3962400"/>
            <a:ext cx="1447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TextBox 9"/>
          <p:cNvSpPr txBox="1"/>
          <p:nvPr/>
        </p:nvSpPr>
        <p:spPr>
          <a:xfrm>
            <a:off x="2748942" y="3200400"/>
            <a:ext cx="914410" cy="784830"/>
          </a:xfrm>
          <a:prstGeom prst="rect">
            <a:avLst/>
          </a:prstGeom>
          <a:noFill/>
        </p:spPr>
        <p:txBody>
          <a:bodyPr wrap="square" rtlCol="0">
            <a:spAutoFit/>
          </a:bodyPr>
          <a:lstStyle/>
          <a:p>
            <a:pPr algn="ctr">
              <a:lnSpc>
                <a:spcPts val="1800"/>
              </a:lnSpc>
            </a:pPr>
            <a:r>
              <a:rPr lang="en-US" sz="1500" dirty="0">
                <a:solidFill>
                  <a:srgbClr val="6600FF"/>
                </a:solidFill>
              </a:rPr>
              <a:t>Refined and Ready</a:t>
            </a:r>
          </a:p>
        </p:txBody>
      </p:sp>
      <p:sp>
        <p:nvSpPr>
          <p:cNvPr id="12" name="TextBox 11"/>
          <p:cNvSpPr txBox="1"/>
          <p:nvPr/>
        </p:nvSpPr>
        <p:spPr>
          <a:xfrm>
            <a:off x="4482496" y="3799701"/>
            <a:ext cx="1295405" cy="553998"/>
          </a:xfrm>
          <a:prstGeom prst="rect">
            <a:avLst/>
          </a:prstGeom>
          <a:noFill/>
        </p:spPr>
        <p:txBody>
          <a:bodyPr wrap="square" rtlCol="0">
            <a:spAutoFit/>
          </a:bodyPr>
          <a:lstStyle/>
          <a:p>
            <a:pPr algn="ctr">
              <a:lnSpc>
                <a:spcPts val="1800"/>
              </a:lnSpc>
            </a:pPr>
            <a:r>
              <a:rPr lang="en-US" sz="1500" dirty="0">
                <a:solidFill>
                  <a:srgbClr val="6600FF"/>
                </a:solidFill>
              </a:rPr>
              <a:t>Decom-posed*</a:t>
            </a:r>
          </a:p>
        </p:txBody>
      </p:sp>
      <p:sp>
        <p:nvSpPr>
          <p:cNvPr id="13" name="Right Arrow 12"/>
          <p:cNvSpPr/>
          <p:nvPr/>
        </p:nvSpPr>
        <p:spPr>
          <a:xfrm>
            <a:off x="4381500" y="4319892"/>
            <a:ext cx="1447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TextBox 13"/>
          <p:cNvSpPr txBox="1"/>
          <p:nvPr/>
        </p:nvSpPr>
        <p:spPr>
          <a:xfrm>
            <a:off x="6406546" y="3886201"/>
            <a:ext cx="1295405" cy="1015663"/>
          </a:xfrm>
          <a:prstGeom prst="rect">
            <a:avLst/>
          </a:prstGeom>
          <a:noFill/>
        </p:spPr>
        <p:txBody>
          <a:bodyPr wrap="square" rtlCol="0">
            <a:spAutoFit/>
          </a:bodyPr>
          <a:lstStyle/>
          <a:p>
            <a:pPr algn="ctr">
              <a:lnSpc>
                <a:spcPts val="1800"/>
              </a:lnSpc>
            </a:pPr>
            <a:r>
              <a:rPr lang="en-US" sz="1500" dirty="0">
                <a:solidFill>
                  <a:srgbClr val="6600FF"/>
                </a:solidFill>
              </a:rPr>
              <a:t>Claimed</a:t>
            </a:r>
            <a:br>
              <a:rPr lang="en-US" sz="1500" dirty="0">
                <a:solidFill>
                  <a:srgbClr val="6600FF"/>
                </a:solidFill>
              </a:rPr>
            </a:br>
            <a:r>
              <a:rPr lang="en-US" sz="1500" dirty="0">
                <a:solidFill>
                  <a:srgbClr val="6600FF"/>
                </a:solidFill>
              </a:rPr>
              <a:t>by Dev </a:t>
            </a:r>
          </a:p>
          <a:p>
            <a:pPr algn="ctr">
              <a:lnSpc>
                <a:spcPts val="1800"/>
              </a:lnSpc>
            </a:pPr>
            <a:r>
              <a:rPr lang="en-US" sz="1500" dirty="0">
                <a:solidFill>
                  <a:srgbClr val="6600FF"/>
                </a:solidFill>
              </a:rPr>
              <a:t>Team member</a:t>
            </a:r>
          </a:p>
        </p:txBody>
      </p:sp>
      <p:sp>
        <p:nvSpPr>
          <p:cNvPr id="15" name="Right Arrow 14"/>
          <p:cNvSpPr/>
          <p:nvPr/>
        </p:nvSpPr>
        <p:spPr>
          <a:xfrm>
            <a:off x="6275859" y="4871832"/>
            <a:ext cx="1447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TextBox 15"/>
          <p:cNvSpPr txBox="1"/>
          <p:nvPr/>
        </p:nvSpPr>
        <p:spPr>
          <a:xfrm>
            <a:off x="8330596" y="4653169"/>
            <a:ext cx="1295405" cy="1015663"/>
          </a:xfrm>
          <a:prstGeom prst="rect">
            <a:avLst/>
          </a:prstGeom>
          <a:noFill/>
        </p:spPr>
        <p:txBody>
          <a:bodyPr wrap="square" rtlCol="0">
            <a:spAutoFit/>
          </a:bodyPr>
          <a:lstStyle/>
          <a:p>
            <a:pPr algn="ctr">
              <a:lnSpc>
                <a:spcPts val="1800"/>
              </a:lnSpc>
            </a:pPr>
            <a:r>
              <a:rPr lang="en-US" sz="1500" dirty="0">
                <a:solidFill>
                  <a:srgbClr val="6600FF"/>
                </a:solidFill>
              </a:rPr>
              <a:t>Complete</a:t>
            </a:r>
            <a:br>
              <a:rPr lang="en-US" sz="1500" dirty="0">
                <a:solidFill>
                  <a:srgbClr val="6600FF"/>
                </a:solidFill>
              </a:rPr>
            </a:br>
            <a:r>
              <a:rPr lang="en-US" sz="1500" dirty="0">
                <a:solidFill>
                  <a:srgbClr val="6600FF"/>
                </a:solidFill>
              </a:rPr>
              <a:t>per </a:t>
            </a:r>
          </a:p>
          <a:p>
            <a:pPr algn="ctr">
              <a:lnSpc>
                <a:spcPts val="1800"/>
              </a:lnSpc>
            </a:pPr>
            <a:r>
              <a:rPr lang="en-US" sz="1400" dirty="0">
                <a:solidFill>
                  <a:srgbClr val="6600FF"/>
                </a:solidFill>
              </a:rPr>
              <a:t>Acceptance</a:t>
            </a:r>
            <a:br>
              <a:rPr lang="en-US" sz="1500" dirty="0">
                <a:solidFill>
                  <a:srgbClr val="6600FF"/>
                </a:solidFill>
              </a:rPr>
            </a:br>
            <a:r>
              <a:rPr lang="en-US" sz="1400" dirty="0">
                <a:solidFill>
                  <a:srgbClr val="6600FF"/>
                </a:solidFill>
              </a:rPr>
              <a:t>Criteria</a:t>
            </a:r>
            <a:endParaRPr lang="en-US" sz="1500" dirty="0">
              <a:solidFill>
                <a:srgbClr val="6600FF"/>
              </a:solidFill>
            </a:endParaRPr>
          </a:p>
        </p:txBody>
      </p:sp>
      <p:sp>
        <p:nvSpPr>
          <p:cNvPr id="17" name="Right Arrow 16"/>
          <p:cNvSpPr/>
          <p:nvPr/>
        </p:nvSpPr>
        <p:spPr>
          <a:xfrm>
            <a:off x="8182921" y="5638800"/>
            <a:ext cx="1447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TextBox 17"/>
          <p:cNvSpPr txBox="1"/>
          <p:nvPr/>
        </p:nvSpPr>
        <p:spPr>
          <a:xfrm>
            <a:off x="2656340" y="6164810"/>
            <a:ext cx="6345920" cy="553998"/>
          </a:xfrm>
          <a:prstGeom prst="rect">
            <a:avLst/>
          </a:prstGeom>
          <a:noFill/>
        </p:spPr>
        <p:txBody>
          <a:bodyPr wrap="square" rtlCol="0">
            <a:spAutoFit/>
          </a:bodyPr>
          <a:lstStyle/>
          <a:p>
            <a:pPr algn="ctr">
              <a:lnSpc>
                <a:spcPts val="1800"/>
              </a:lnSpc>
            </a:pPr>
            <a:r>
              <a:rPr lang="en-US" sz="1400" dirty="0"/>
              <a:t>* In fully functional scrum boards, the decomposed </a:t>
            </a:r>
            <a:r>
              <a:rPr lang="en-US" sz="1400" b="1" u="sng" dirty="0">
                <a:solidFill>
                  <a:srgbClr val="C00000"/>
                </a:solidFill>
              </a:rPr>
              <a:t>tasks</a:t>
            </a:r>
            <a:r>
              <a:rPr lang="en-US" sz="1400" dirty="0"/>
              <a:t> more to "To Do" but the tasks retain their association with the PBI.  In Trello, PBIs move as a whole.</a:t>
            </a:r>
          </a:p>
        </p:txBody>
      </p:sp>
    </p:spTree>
    <p:extLst>
      <p:ext uri="{BB962C8B-B14F-4D97-AF65-F5344CB8AC3E}">
        <p14:creationId xmlns:p14="http://schemas.microsoft.com/office/powerpoint/2010/main" val="23166398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416AD-F78F-AB45-99F5-FC69CF6CC1B4}"/>
              </a:ext>
            </a:extLst>
          </p:cNvPr>
          <p:cNvSpPr>
            <a:spLocks noGrp="1"/>
          </p:cNvSpPr>
          <p:nvPr>
            <p:ph type="title"/>
          </p:nvPr>
        </p:nvSpPr>
        <p:spPr/>
        <p:txBody>
          <a:bodyPr/>
          <a:lstStyle/>
          <a:p>
            <a:r>
              <a:rPr lang="en-US" dirty="0"/>
              <a:t>Scrum Artifacts: User Stories</a:t>
            </a:r>
          </a:p>
        </p:txBody>
      </p:sp>
      <p:sp>
        <p:nvSpPr>
          <p:cNvPr id="3" name="Content Placeholder 2">
            <a:extLst>
              <a:ext uri="{FF2B5EF4-FFF2-40B4-BE49-F238E27FC236}">
                <a16:creationId xmlns:a16="http://schemas.microsoft.com/office/drawing/2014/main" id="{F6B63B12-DA51-0946-A74B-5A6FCCC08BFC}"/>
              </a:ext>
            </a:extLst>
          </p:cNvPr>
          <p:cNvSpPr>
            <a:spLocks noGrp="1"/>
          </p:cNvSpPr>
          <p:nvPr>
            <p:ph idx="1"/>
          </p:nvPr>
        </p:nvSpPr>
        <p:spPr/>
        <p:txBody>
          <a:bodyPr/>
          <a:lstStyle/>
          <a:p>
            <a:pPr marL="0" indent="0">
              <a:buNone/>
            </a:pPr>
            <a:r>
              <a:rPr lang="en-US" dirty="0"/>
              <a:t>What is a User Story?</a:t>
            </a:r>
          </a:p>
          <a:p>
            <a:pPr marL="514350" indent="-514350">
              <a:buFont typeface="+mj-lt"/>
              <a:buAutoNum type="arabicPeriod"/>
            </a:pPr>
            <a:r>
              <a:rPr lang="en-US" dirty="0"/>
              <a:t>User stories are short, simple descriptions of a feature told from the perspective of the person who desires the new capability, usually a user or customer of the system. They typically follow a simple template: </a:t>
            </a:r>
            <a:r>
              <a:rPr lang="en-US" b="1" dirty="0"/>
              <a:t>As a &lt; type of user &gt;, I want &lt; some goal &gt; so that &lt; some reason &gt;.</a:t>
            </a:r>
          </a:p>
          <a:p>
            <a:pPr marL="514350" indent="-514350">
              <a:buFont typeface="+mj-lt"/>
              <a:buAutoNum type="arabicPeriod"/>
            </a:pPr>
            <a:r>
              <a:rPr lang="en-US" dirty="0"/>
              <a:t>Although </a:t>
            </a:r>
            <a:r>
              <a:rPr lang="en-US" b="1" dirty="0"/>
              <a:t>product backlog items can be whatever the team desires</a:t>
            </a:r>
            <a:r>
              <a:rPr lang="en-US" dirty="0"/>
              <a:t>, user stories have emerged as the best and most popular form of product backlog items.</a:t>
            </a:r>
          </a:p>
          <a:p>
            <a:pPr marL="0" indent="0">
              <a:buNone/>
            </a:pPr>
            <a:endParaRPr lang="en-US" dirty="0"/>
          </a:p>
        </p:txBody>
      </p:sp>
    </p:spTree>
    <p:extLst>
      <p:ext uri="{BB962C8B-B14F-4D97-AF65-F5344CB8AC3E}">
        <p14:creationId xmlns:p14="http://schemas.microsoft.com/office/powerpoint/2010/main" val="3465578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4DCE9-11D6-4943-A16C-4FEA4FAB7028}"/>
              </a:ext>
            </a:extLst>
          </p:cNvPr>
          <p:cNvSpPr>
            <a:spLocks noGrp="1"/>
          </p:cNvSpPr>
          <p:nvPr>
            <p:ph type="title"/>
          </p:nvPr>
        </p:nvSpPr>
        <p:spPr/>
        <p:txBody>
          <a:bodyPr/>
          <a:lstStyle/>
          <a:p>
            <a:r>
              <a:rPr lang="en-US" dirty="0"/>
              <a:t>1.3 Manifesto for Agile Software Development</a:t>
            </a:r>
          </a:p>
        </p:txBody>
      </p:sp>
      <p:sp>
        <p:nvSpPr>
          <p:cNvPr id="3" name="Content Placeholder 2">
            <a:extLst>
              <a:ext uri="{FF2B5EF4-FFF2-40B4-BE49-F238E27FC236}">
                <a16:creationId xmlns:a16="http://schemas.microsoft.com/office/drawing/2014/main" id="{34DC8FA7-D484-1D4D-B652-76FBB5C11110}"/>
              </a:ext>
            </a:extLst>
          </p:cNvPr>
          <p:cNvSpPr>
            <a:spLocks noGrp="1"/>
          </p:cNvSpPr>
          <p:nvPr>
            <p:ph idx="1"/>
          </p:nvPr>
        </p:nvSpPr>
        <p:spPr/>
        <p:txBody>
          <a:bodyPr/>
          <a:lstStyle/>
          <a:p>
            <a:pPr marL="514350" indent="-514350">
              <a:buFont typeface="+mj-lt"/>
              <a:buAutoNum type="arabicPeriod"/>
            </a:pPr>
            <a:r>
              <a:rPr lang="en-US" dirty="0"/>
              <a:t>On February 2001, 17 software developers met at the Snowbird resort in Utah to </a:t>
            </a:r>
            <a:r>
              <a:rPr lang="en-US" b="1" dirty="0"/>
              <a:t>discuss lightweight development methods and the need to find common ground among scrum</a:t>
            </a:r>
            <a:r>
              <a:rPr lang="en-US" dirty="0"/>
              <a:t>. They published the Manifesto for Agile Software Development.</a:t>
            </a:r>
          </a:p>
          <a:p>
            <a:pPr marL="971550" lvl="1" indent="-514350">
              <a:buFont typeface="+mj-lt"/>
              <a:buAutoNum type="arabicPeriod"/>
            </a:pPr>
            <a:r>
              <a:rPr lang="en-US" dirty="0">
                <a:solidFill>
                  <a:srgbClr val="C00000"/>
                </a:solidFill>
              </a:rPr>
              <a:t>Individuals and interactions 	    </a:t>
            </a:r>
            <a:r>
              <a:rPr lang="en-US" dirty="0"/>
              <a:t>over processes and tools.</a:t>
            </a:r>
          </a:p>
          <a:p>
            <a:pPr marL="971550" lvl="1" indent="-514350">
              <a:buFont typeface="+mj-lt"/>
              <a:buAutoNum type="arabicPeriod"/>
            </a:pPr>
            <a:r>
              <a:rPr lang="en-US" dirty="0">
                <a:solidFill>
                  <a:srgbClr val="C00000"/>
                </a:solidFill>
              </a:rPr>
              <a:t>Working software 		    </a:t>
            </a:r>
            <a:r>
              <a:rPr lang="en-US" dirty="0"/>
              <a:t>over comprehensive documentation.</a:t>
            </a:r>
          </a:p>
          <a:p>
            <a:pPr marL="971550" lvl="1" indent="-514350">
              <a:buFont typeface="+mj-lt"/>
              <a:buAutoNum type="arabicPeriod"/>
            </a:pPr>
            <a:r>
              <a:rPr lang="en-US" dirty="0">
                <a:solidFill>
                  <a:srgbClr val="C00000"/>
                </a:solidFill>
              </a:rPr>
              <a:t>Customer collaboration 	    </a:t>
            </a:r>
            <a:r>
              <a:rPr lang="en-US" dirty="0"/>
              <a:t>over contract negotiation.</a:t>
            </a:r>
          </a:p>
          <a:p>
            <a:pPr marL="971550" lvl="1" indent="-514350">
              <a:buFont typeface="+mj-lt"/>
              <a:buAutoNum type="arabicPeriod"/>
            </a:pPr>
            <a:r>
              <a:rPr lang="en-US" dirty="0">
                <a:solidFill>
                  <a:srgbClr val="C00000"/>
                </a:solidFill>
              </a:rPr>
              <a:t>Responding to change 	    </a:t>
            </a:r>
            <a:r>
              <a:rPr lang="en-US" dirty="0"/>
              <a:t>over following a plan.</a:t>
            </a:r>
          </a:p>
          <a:p>
            <a:pPr marL="971550" lvl="1" indent="-514350">
              <a:buFont typeface="+mj-lt"/>
              <a:buAutoNum type="arabicPeriod"/>
            </a:pPr>
            <a:endParaRPr lang="en-US" dirty="0"/>
          </a:p>
          <a:p>
            <a:pPr marL="457200" lvl="1" indent="0">
              <a:buNone/>
            </a:pPr>
            <a:r>
              <a:rPr lang="en-US" dirty="0"/>
              <a:t>That is, while there is </a:t>
            </a:r>
            <a:r>
              <a:rPr lang="en-US" b="1" dirty="0"/>
              <a:t>value</a:t>
            </a:r>
            <a:r>
              <a:rPr lang="en-US" dirty="0"/>
              <a:t> in the items on the right, we value the items on the left more.</a:t>
            </a:r>
          </a:p>
          <a:p>
            <a:endParaRPr lang="en-US" dirty="0"/>
          </a:p>
        </p:txBody>
      </p:sp>
      <p:cxnSp>
        <p:nvCxnSpPr>
          <p:cNvPr id="5" name="Straight Connector 4">
            <a:extLst>
              <a:ext uri="{FF2B5EF4-FFF2-40B4-BE49-F238E27FC236}">
                <a16:creationId xmlns:a16="http://schemas.microsoft.com/office/drawing/2014/main" id="{CB724977-8286-AF4F-BC7F-E9A81CA8F1F4}"/>
              </a:ext>
            </a:extLst>
          </p:cNvPr>
          <p:cNvCxnSpPr>
            <a:cxnSpLocks/>
          </p:cNvCxnSpPr>
          <p:nvPr/>
        </p:nvCxnSpPr>
        <p:spPr>
          <a:xfrm>
            <a:off x="5454103" y="3429000"/>
            <a:ext cx="0" cy="1647092"/>
          </a:xfrm>
          <a:prstGeom prst="line">
            <a:avLst/>
          </a:prstGeom>
          <a:ln>
            <a:solidFill>
              <a:schemeClr val="accent1">
                <a:alpha val="82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1116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416AD-F78F-AB45-99F5-FC69CF6CC1B4}"/>
              </a:ext>
            </a:extLst>
          </p:cNvPr>
          <p:cNvSpPr>
            <a:spLocks noGrp="1"/>
          </p:cNvSpPr>
          <p:nvPr>
            <p:ph type="title"/>
          </p:nvPr>
        </p:nvSpPr>
        <p:spPr/>
        <p:txBody>
          <a:bodyPr/>
          <a:lstStyle/>
          <a:p>
            <a:r>
              <a:rPr lang="en-US" dirty="0"/>
              <a:t>Scrum Artifacts: User Stories</a:t>
            </a:r>
          </a:p>
        </p:txBody>
      </p:sp>
      <p:sp>
        <p:nvSpPr>
          <p:cNvPr id="3" name="Content Placeholder 2">
            <a:extLst>
              <a:ext uri="{FF2B5EF4-FFF2-40B4-BE49-F238E27FC236}">
                <a16:creationId xmlns:a16="http://schemas.microsoft.com/office/drawing/2014/main" id="{F6B63B12-DA51-0946-A74B-5A6FCCC08BFC}"/>
              </a:ext>
            </a:extLst>
          </p:cNvPr>
          <p:cNvSpPr>
            <a:spLocks noGrp="1"/>
          </p:cNvSpPr>
          <p:nvPr>
            <p:ph idx="1"/>
          </p:nvPr>
        </p:nvSpPr>
        <p:spPr/>
        <p:txBody>
          <a:bodyPr/>
          <a:lstStyle/>
          <a:p>
            <a:r>
              <a:rPr lang="en-US" dirty="0"/>
              <a:t>User Story: Customer’s Cash Withdrawal</a:t>
            </a:r>
          </a:p>
          <a:p>
            <a:r>
              <a:rPr lang="en-US" dirty="0"/>
              <a:t>As a </a:t>
            </a:r>
            <a:r>
              <a:rPr lang="en-US" b="1" dirty="0"/>
              <a:t>Customer</a:t>
            </a:r>
            <a:r>
              <a:rPr lang="en-US" dirty="0"/>
              <a:t>,</a:t>
            </a:r>
          </a:p>
          <a:p>
            <a:r>
              <a:rPr lang="en-US" dirty="0"/>
              <a:t>I want to </a:t>
            </a:r>
            <a:r>
              <a:rPr lang="en-US" b="1" dirty="0"/>
              <a:t>withdraw cash from an ATM</a:t>
            </a:r>
            <a:r>
              <a:rPr lang="en-US" dirty="0"/>
              <a:t>,</a:t>
            </a:r>
          </a:p>
          <a:p>
            <a:r>
              <a:rPr lang="en-US" dirty="0"/>
              <a:t>So that </a:t>
            </a:r>
            <a:r>
              <a:rPr lang="en-US" b="1" dirty="0"/>
              <a:t>I don't have to wait in line at the Bank</a:t>
            </a:r>
            <a:endParaRPr lang="en-US" dirty="0"/>
          </a:p>
          <a:p>
            <a:pPr marL="0" indent="0">
              <a:buNone/>
            </a:pPr>
            <a:endParaRPr lang="en-US" dirty="0"/>
          </a:p>
        </p:txBody>
      </p:sp>
    </p:spTree>
    <p:extLst>
      <p:ext uri="{BB962C8B-B14F-4D97-AF65-F5344CB8AC3E}">
        <p14:creationId xmlns:p14="http://schemas.microsoft.com/office/powerpoint/2010/main" val="30772486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416AD-F78F-AB45-99F5-FC69CF6CC1B4}"/>
              </a:ext>
            </a:extLst>
          </p:cNvPr>
          <p:cNvSpPr>
            <a:spLocks noGrp="1"/>
          </p:cNvSpPr>
          <p:nvPr>
            <p:ph type="title"/>
          </p:nvPr>
        </p:nvSpPr>
        <p:spPr/>
        <p:txBody>
          <a:bodyPr/>
          <a:lstStyle/>
          <a:p>
            <a:r>
              <a:rPr lang="en-US" dirty="0"/>
              <a:t>Scrum Artifacts: User Stories</a:t>
            </a:r>
          </a:p>
        </p:txBody>
      </p:sp>
      <p:sp>
        <p:nvSpPr>
          <p:cNvPr id="3" name="Content Placeholder 2">
            <a:extLst>
              <a:ext uri="{FF2B5EF4-FFF2-40B4-BE49-F238E27FC236}">
                <a16:creationId xmlns:a16="http://schemas.microsoft.com/office/drawing/2014/main" id="{F6B63B12-DA51-0946-A74B-5A6FCCC08BFC}"/>
              </a:ext>
            </a:extLst>
          </p:cNvPr>
          <p:cNvSpPr>
            <a:spLocks noGrp="1"/>
          </p:cNvSpPr>
          <p:nvPr>
            <p:ph sz="half" idx="1"/>
          </p:nvPr>
        </p:nvSpPr>
        <p:spPr/>
        <p:txBody>
          <a:bodyPr>
            <a:normAutofit fontScale="92500" lnSpcReduction="10000"/>
          </a:bodyPr>
          <a:lstStyle/>
          <a:p>
            <a:pPr marL="0" indent="0">
              <a:buNone/>
            </a:pPr>
            <a:r>
              <a:rPr lang="en-US" b="1" dirty="0"/>
              <a:t>Acceptance Criterion 1:</a:t>
            </a:r>
            <a:endParaRPr lang="en-US" dirty="0"/>
          </a:p>
          <a:p>
            <a:pPr marL="0" indent="0">
              <a:buNone/>
            </a:pPr>
            <a:r>
              <a:rPr lang="en-US" b="1" dirty="0"/>
              <a:t>Given</a:t>
            </a:r>
            <a:r>
              <a:rPr lang="en-US" dirty="0"/>
              <a:t> that the account is creditworthy</a:t>
            </a:r>
          </a:p>
          <a:p>
            <a:r>
              <a:rPr lang="en-US" dirty="0"/>
              <a:t>And the card is valid</a:t>
            </a:r>
          </a:p>
          <a:p>
            <a:r>
              <a:rPr lang="en-US" dirty="0"/>
              <a:t>And the dispenser contains cash,</a:t>
            </a:r>
          </a:p>
          <a:p>
            <a:r>
              <a:rPr lang="en-US" b="1" dirty="0"/>
              <a:t>When</a:t>
            </a:r>
            <a:r>
              <a:rPr lang="en-US" dirty="0"/>
              <a:t> the customer requests the cash</a:t>
            </a:r>
          </a:p>
          <a:p>
            <a:r>
              <a:rPr lang="en-US" b="1" dirty="0"/>
              <a:t>Then</a:t>
            </a:r>
            <a:r>
              <a:rPr lang="en-US" dirty="0"/>
              <a:t> ensure the account is debited</a:t>
            </a:r>
          </a:p>
          <a:p>
            <a:r>
              <a:rPr lang="en-US" dirty="0"/>
              <a:t>And ensure cash is dispensed</a:t>
            </a:r>
          </a:p>
          <a:p>
            <a:r>
              <a:rPr lang="en-US" dirty="0"/>
              <a:t>And ensure the card is returned.</a:t>
            </a:r>
          </a:p>
        </p:txBody>
      </p:sp>
      <p:sp>
        <p:nvSpPr>
          <p:cNvPr id="4" name="Content Placeholder 3">
            <a:extLst>
              <a:ext uri="{FF2B5EF4-FFF2-40B4-BE49-F238E27FC236}">
                <a16:creationId xmlns:a16="http://schemas.microsoft.com/office/drawing/2014/main" id="{F32129CD-BFBF-D946-812C-D06EAA9C8BC8}"/>
              </a:ext>
            </a:extLst>
          </p:cNvPr>
          <p:cNvSpPr>
            <a:spLocks noGrp="1"/>
          </p:cNvSpPr>
          <p:nvPr>
            <p:ph sz="half" idx="2"/>
          </p:nvPr>
        </p:nvSpPr>
        <p:spPr/>
        <p:txBody>
          <a:bodyPr>
            <a:normAutofit fontScale="92500" lnSpcReduction="10000"/>
          </a:bodyPr>
          <a:lstStyle/>
          <a:p>
            <a:pPr marL="0" indent="0">
              <a:buNone/>
            </a:pPr>
            <a:r>
              <a:rPr lang="en-US" b="1" dirty="0"/>
              <a:t>Acceptance Criterion 2:</a:t>
            </a:r>
            <a:endParaRPr lang="en-US" dirty="0"/>
          </a:p>
          <a:p>
            <a:pPr marL="0" indent="0">
              <a:buNone/>
            </a:pPr>
            <a:r>
              <a:rPr lang="en-US" b="1" dirty="0"/>
              <a:t>Given</a:t>
            </a:r>
            <a:r>
              <a:rPr lang="en-US" dirty="0"/>
              <a:t> that the account is overdrawn</a:t>
            </a:r>
          </a:p>
          <a:p>
            <a:r>
              <a:rPr lang="en-US" dirty="0"/>
              <a:t>And the card is valid</a:t>
            </a:r>
          </a:p>
          <a:p>
            <a:pPr marL="0" indent="0">
              <a:buNone/>
            </a:pPr>
            <a:r>
              <a:rPr lang="en-US" b="1" dirty="0"/>
              <a:t>When</a:t>
            </a:r>
            <a:r>
              <a:rPr lang="en-US" dirty="0"/>
              <a:t> the customer requests the cash</a:t>
            </a:r>
          </a:p>
          <a:p>
            <a:pPr marL="0" indent="0">
              <a:buNone/>
            </a:pPr>
            <a:r>
              <a:rPr lang="en-US" b="1" dirty="0"/>
              <a:t>Then</a:t>
            </a:r>
            <a:r>
              <a:rPr lang="en-US" dirty="0"/>
              <a:t> ensure the rejection message is displayed</a:t>
            </a:r>
          </a:p>
          <a:p>
            <a:r>
              <a:rPr lang="en-US" dirty="0"/>
              <a:t>And ensure cash is not dispensed</a:t>
            </a:r>
          </a:p>
          <a:p>
            <a:r>
              <a:rPr lang="en-US" dirty="0"/>
              <a:t>And ensure the card is returned..</a:t>
            </a:r>
          </a:p>
        </p:txBody>
      </p:sp>
    </p:spTree>
    <p:extLst>
      <p:ext uri="{BB962C8B-B14F-4D97-AF65-F5344CB8AC3E}">
        <p14:creationId xmlns:p14="http://schemas.microsoft.com/office/powerpoint/2010/main" val="11614918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416AD-F78F-AB45-99F5-FC69CF6CC1B4}"/>
              </a:ext>
            </a:extLst>
          </p:cNvPr>
          <p:cNvSpPr>
            <a:spLocks noGrp="1"/>
          </p:cNvSpPr>
          <p:nvPr>
            <p:ph type="title"/>
          </p:nvPr>
        </p:nvSpPr>
        <p:spPr/>
        <p:txBody>
          <a:bodyPr/>
          <a:lstStyle/>
          <a:p>
            <a:r>
              <a:rPr lang="en-US" dirty="0"/>
              <a:t>Scrum Artifacts: User Stories</a:t>
            </a:r>
          </a:p>
        </p:txBody>
      </p:sp>
      <p:pic>
        <p:nvPicPr>
          <p:cNvPr id="7" name="Online Media 6" descr="Generating User Stories using Impact Mapping">
            <a:hlinkClick r:id="" action="ppaction://media"/>
            <a:extLst>
              <a:ext uri="{FF2B5EF4-FFF2-40B4-BE49-F238E27FC236}">
                <a16:creationId xmlns:a16="http://schemas.microsoft.com/office/drawing/2014/main" id="{59496BF0-C2AF-5B47-81B2-AF4276179FF3}"/>
              </a:ext>
            </a:extLst>
          </p:cNvPr>
          <p:cNvPicPr>
            <a:picLocks noGrp="1" noRot="1" noChangeAspect="1"/>
          </p:cNvPicPr>
          <p:nvPr>
            <p:ph idx="1"/>
            <a:videoFile r:link="rId1"/>
          </p:nvPr>
        </p:nvPicPr>
        <p:blipFill>
          <a:blip r:embed="rId3"/>
          <a:stretch>
            <a:fillRect/>
          </a:stretch>
        </p:blipFill>
        <p:spPr>
          <a:xfrm>
            <a:off x="2246313" y="1825625"/>
            <a:ext cx="7700962" cy="4351338"/>
          </a:xfrm>
          <a:prstGeom prst="rect">
            <a:avLst/>
          </a:prstGeom>
        </p:spPr>
      </p:pic>
    </p:spTree>
    <p:extLst>
      <p:ext uri="{BB962C8B-B14F-4D97-AF65-F5344CB8AC3E}">
        <p14:creationId xmlns:p14="http://schemas.microsoft.com/office/powerpoint/2010/main" val="427744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416AD-F78F-AB45-99F5-FC69CF6CC1B4}"/>
              </a:ext>
            </a:extLst>
          </p:cNvPr>
          <p:cNvSpPr>
            <a:spLocks noGrp="1"/>
          </p:cNvSpPr>
          <p:nvPr>
            <p:ph type="title"/>
          </p:nvPr>
        </p:nvSpPr>
        <p:spPr/>
        <p:txBody>
          <a:bodyPr/>
          <a:lstStyle/>
          <a:p>
            <a:r>
              <a:rPr lang="en-US" dirty="0"/>
              <a:t>Scrum Artifacts: User Stories</a:t>
            </a:r>
          </a:p>
        </p:txBody>
      </p:sp>
      <p:pic>
        <p:nvPicPr>
          <p:cNvPr id="5" name="Online Media 4" descr="5 Common User Story Writing Mistakes">
            <a:hlinkClick r:id="" action="ppaction://media"/>
            <a:extLst>
              <a:ext uri="{FF2B5EF4-FFF2-40B4-BE49-F238E27FC236}">
                <a16:creationId xmlns:a16="http://schemas.microsoft.com/office/drawing/2014/main" id="{D58AB219-B600-B64B-A1B1-EC0055FC8F6C}"/>
              </a:ext>
            </a:extLst>
          </p:cNvPr>
          <p:cNvPicPr>
            <a:picLocks noGrp="1" noRot="1" noChangeAspect="1"/>
          </p:cNvPicPr>
          <p:nvPr>
            <p:ph idx="1"/>
            <a:videoFile r:link="rId1"/>
          </p:nvPr>
        </p:nvPicPr>
        <p:blipFill>
          <a:blip r:embed="rId3"/>
          <a:stretch>
            <a:fillRect/>
          </a:stretch>
        </p:blipFill>
        <p:spPr>
          <a:xfrm>
            <a:off x="2246313" y="1825625"/>
            <a:ext cx="7700962" cy="4351338"/>
          </a:xfrm>
          <a:prstGeom prst="rect">
            <a:avLst/>
          </a:prstGeom>
        </p:spPr>
      </p:pic>
    </p:spTree>
    <p:extLst>
      <p:ext uri="{BB962C8B-B14F-4D97-AF65-F5344CB8AC3E}">
        <p14:creationId xmlns:p14="http://schemas.microsoft.com/office/powerpoint/2010/main" val="2300563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33F25-AEA8-234F-8D53-4C7096C54F46}"/>
              </a:ext>
            </a:extLst>
          </p:cNvPr>
          <p:cNvSpPr>
            <a:spLocks noGrp="1"/>
          </p:cNvSpPr>
          <p:nvPr>
            <p:ph type="title"/>
          </p:nvPr>
        </p:nvSpPr>
        <p:spPr/>
        <p:txBody>
          <a:bodyPr/>
          <a:lstStyle/>
          <a:p>
            <a:r>
              <a:rPr lang="en-US" dirty="0"/>
              <a:t>4.4 Scrum Events (Ceremonies)</a:t>
            </a:r>
          </a:p>
        </p:txBody>
      </p:sp>
      <p:sp>
        <p:nvSpPr>
          <p:cNvPr id="3" name="Content Placeholder 2">
            <a:extLst>
              <a:ext uri="{FF2B5EF4-FFF2-40B4-BE49-F238E27FC236}">
                <a16:creationId xmlns:a16="http://schemas.microsoft.com/office/drawing/2014/main" id="{FAA1958D-4102-F844-AE8B-94ACAA40B7F6}"/>
              </a:ext>
            </a:extLst>
          </p:cNvPr>
          <p:cNvSpPr>
            <a:spLocks noGrp="1"/>
          </p:cNvSpPr>
          <p:nvPr>
            <p:ph idx="1"/>
          </p:nvPr>
        </p:nvSpPr>
        <p:spPr/>
        <p:txBody>
          <a:bodyPr>
            <a:normAutofit fontScale="77500" lnSpcReduction="20000"/>
          </a:bodyPr>
          <a:lstStyle/>
          <a:p>
            <a:pPr marL="0" indent="0">
              <a:buNone/>
            </a:pPr>
            <a:r>
              <a:rPr lang="en-US" dirty="0"/>
              <a:t>Scrum Ceremonies are meetings and discussions</a:t>
            </a:r>
          </a:p>
          <a:p>
            <a:pPr marL="514350" indent="-514350">
              <a:buFont typeface="+mj-lt"/>
              <a:buAutoNum type="arabicPeriod"/>
            </a:pPr>
            <a:r>
              <a:rPr lang="en-US" b="1" dirty="0"/>
              <a:t>Sprint planning</a:t>
            </a:r>
            <a:r>
              <a:rPr lang="en-US" dirty="0"/>
              <a:t>: Scrum master and team meet to discuss project/scrum story, sizes, and timelines.</a:t>
            </a:r>
          </a:p>
          <a:p>
            <a:pPr marL="514350" indent="-514350">
              <a:buFont typeface="+mj-lt"/>
              <a:buAutoNum type="arabicPeriod"/>
            </a:pPr>
            <a:r>
              <a:rPr lang="en-US" b="1" dirty="0"/>
              <a:t>Daily scrum</a:t>
            </a:r>
            <a:r>
              <a:rPr lang="en-US" dirty="0"/>
              <a:t>: Daily or regular meeting to discuss what has been completed, current status of project, and any other relevant issues.</a:t>
            </a:r>
          </a:p>
          <a:p>
            <a:pPr marL="514350" indent="-514350">
              <a:buFont typeface="+mj-lt"/>
              <a:buAutoNum type="arabicPeriod"/>
            </a:pPr>
            <a:r>
              <a:rPr lang="en-US" b="1" dirty="0"/>
              <a:t>Sprint review</a:t>
            </a:r>
            <a:r>
              <a:rPr lang="en-US" dirty="0"/>
              <a:t>:  Where the team demonstrates the product to the Product Owner and what can be improved.</a:t>
            </a:r>
          </a:p>
          <a:p>
            <a:pPr marL="514350" indent="-514350">
              <a:buFont typeface="+mj-lt"/>
              <a:buAutoNum type="arabicPeriod"/>
            </a:pPr>
            <a:r>
              <a:rPr lang="en-US" b="1" dirty="0"/>
              <a:t>Sprint retrospective</a:t>
            </a:r>
            <a:r>
              <a:rPr lang="en-US" dirty="0"/>
              <a:t>: </a:t>
            </a:r>
            <a:r>
              <a:rPr lang="en-US" b="1" dirty="0"/>
              <a:t>a recurring meeting held at the end of a sprint used to discuss what went well during the previous sprint cycle</a:t>
            </a:r>
            <a:r>
              <a:rPr lang="en-US" dirty="0"/>
              <a:t> and what can be improved for the next sprint. The Agile sprint retrospective is an essential part of the Scrum framework for developing, delivering, and managing complex projects. </a:t>
            </a:r>
          </a:p>
          <a:p>
            <a:pPr marL="0" indent="0">
              <a:buNone/>
            </a:pPr>
            <a:br>
              <a:rPr lang="en-US" dirty="0"/>
            </a:br>
            <a:r>
              <a:rPr lang="en-US" dirty="0"/>
              <a:t>*In a nutshell, the </a:t>
            </a:r>
            <a:r>
              <a:rPr lang="en-US" b="1" dirty="0"/>
              <a:t>sprint review is about the product</a:t>
            </a:r>
            <a:r>
              <a:rPr lang="en-US" dirty="0"/>
              <a:t>, while the </a:t>
            </a:r>
            <a:r>
              <a:rPr lang="en-US" b="1" dirty="0"/>
              <a:t>sprint retrospective is about the team</a:t>
            </a:r>
            <a:r>
              <a:rPr lang="en-US" dirty="0"/>
              <a:t>.</a:t>
            </a:r>
          </a:p>
          <a:p>
            <a:pPr marL="0" indent="0">
              <a:buNone/>
            </a:pPr>
            <a:endParaRPr lang="en-US" dirty="0"/>
          </a:p>
          <a:p>
            <a:pPr marL="0" indent="0">
              <a:buNone/>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23390454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8FCE0-1B83-884D-9A89-1E4D93E91BE9}"/>
              </a:ext>
            </a:extLst>
          </p:cNvPr>
          <p:cNvSpPr>
            <a:spLocks noGrp="1"/>
          </p:cNvSpPr>
          <p:nvPr>
            <p:ph type="title"/>
          </p:nvPr>
        </p:nvSpPr>
        <p:spPr/>
        <p:txBody>
          <a:bodyPr/>
          <a:lstStyle/>
          <a:p>
            <a:r>
              <a:rPr lang="en-US" dirty="0"/>
              <a:t>Event and Sprint Lengths</a:t>
            </a:r>
          </a:p>
        </p:txBody>
      </p:sp>
      <p:pic>
        <p:nvPicPr>
          <p:cNvPr id="4" name="Picture 3">
            <a:extLst>
              <a:ext uri="{FF2B5EF4-FFF2-40B4-BE49-F238E27FC236}">
                <a16:creationId xmlns:a16="http://schemas.microsoft.com/office/drawing/2014/main" id="{831291C2-AB6A-EA46-AE95-EC7FC6A6F4B9}"/>
              </a:ext>
            </a:extLst>
          </p:cNvPr>
          <p:cNvPicPr>
            <a:picLocks noChangeAspect="1"/>
          </p:cNvPicPr>
          <p:nvPr/>
        </p:nvPicPr>
        <p:blipFill>
          <a:blip r:embed="rId2"/>
          <a:stretch>
            <a:fillRect/>
          </a:stretch>
        </p:blipFill>
        <p:spPr>
          <a:xfrm>
            <a:off x="0" y="1912184"/>
            <a:ext cx="12192000" cy="4130912"/>
          </a:xfrm>
          <a:prstGeom prst="rect">
            <a:avLst/>
          </a:prstGeom>
        </p:spPr>
      </p:pic>
    </p:spTree>
    <p:extLst>
      <p:ext uri="{BB962C8B-B14F-4D97-AF65-F5344CB8AC3E}">
        <p14:creationId xmlns:p14="http://schemas.microsoft.com/office/powerpoint/2010/main" val="29282445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E68C2-C666-8746-8F09-0353C7E735F7}"/>
              </a:ext>
            </a:extLst>
          </p:cNvPr>
          <p:cNvSpPr>
            <a:spLocks noGrp="1"/>
          </p:cNvSpPr>
          <p:nvPr>
            <p:ph type="title"/>
          </p:nvPr>
        </p:nvSpPr>
        <p:spPr/>
        <p:txBody>
          <a:bodyPr/>
          <a:lstStyle/>
          <a:p>
            <a:r>
              <a:rPr lang="en-US" dirty="0"/>
              <a:t>What is Sprint Planning?</a:t>
            </a:r>
          </a:p>
        </p:txBody>
      </p:sp>
      <p:sp>
        <p:nvSpPr>
          <p:cNvPr id="3" name="Content Placeholder 2">
            <a:extLst>
              <a:ext uri="{FF2B5EF4-FFF2-40B4-BE49-F238E27FC236}">
                <a16:creationId xmlns:a16="http://schemas.microsoft.com/office/drawing/2014/main" id="{8287F639-7B9E-7145-8ABD-EA365DDCD7E3}"/>
              </a:ext>
            </a:extLst>
          </p:cNvPr>
          <p:cNvSpPr>
            <a:spLocks noGrp="1"/>
          </p:cNvSpPr>
          <p:nvPr>
            <p:ph idx="1"/>
          </p:nvPr>
        </p:nvSpPr>
        <p:spPr>
          <a:xfrm>
            <a:off x="838200" y="1825625"/>
            <a:ext cx="3872898" cy="4351338"/>
          </a:xfrm>
        </p:spPr>
        <p:txBody>
          <a:bodyPr/>
          <a:lstStyle/>
          <a:p>
            <a:pPr marL="0" indent="0">
              <a:buNone/>
            </a:pPr>
            <a:r>
              <a:rPr lang="en-US" dirty="0"/>
              <a:t>1. Sprint planning is a time-boxed meeting that is conducted at the beginning of the sprint, where the team and the product owner discusses and decides on the work that will be completed in the sprint.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7" name="Picture 2" descr="Scrum Events #1 The Sprint | Let&amp;#39;s Scrum it!">
            <a:extLst>
              <a:ext uri="{FF2B5EF4-FFF2-40B4-BE49-F238E27FC236}">
                <a16:creationId xmlns:a16="http://schemas.microsoft.com/office/drawing/2014/main" id="{8795DC1A-9821-8241-B87D-59401221F5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7008" y="1690688"/>
            <a:ext cx="6769678" cy="4351338"/>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descr="Badge 1 with solid fill">
            <a:extLst>
              <a:ext uri="{FF2B5EF4-FFF2-40B4-BE49-F238E27FC236}">
                <a16:creationId xmlns:a16="http://schemas.microsoft.com/office/drawing/2014/main" id="{873789A9-9E66-9C4F-820B-9C2FEACB10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86152" y="4492478"/>
            <a:ext cx="548640" cy="548640"/>
          </a:xfrm>
          <a:prstGeom prst="rect">
            <a:avLst/>
          </a:prstGeom>
        </p:spPr>
      </p:pic>
    </p:spTree>
    <p:extLst>
      <p:ext uri="{BB962C8B-B14F-4D97-AF65-F5344CB8AC3E}">
        <p14:creationId xmlns:p14="http://schemas.microsoft.com/office/powerpoint/2010/main" val="14891841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E68C2-C666-8746-8F09-0353C7E735F7}"/>
              </a:ext>
            </a:extLst>
          </p:cNvPr>
          <p:cNvSpPr>
            <a:spLocks noGrp="1"/>
          </p:cNvSpPr>
          <p:nvPr>
            <p:ph type="title"/>
          </p:nvPr>
        </p:nvSpPr>
        <p:spPr/>
        <p:txBody>
          <a:bodyPr/>
          <a:lstStyle/>
          <a:p>
            <a:r>
              <a:rPr lang="en-US" dirty="0"/>
              <a:t>What is Sprint Planning?</a:t>
            </a:r>
          </a:p>
        </p:txBody>
      </p:sp>
      <p:sp>
        <p:nvSpPr>
          <p:cNvPr id="3" name="Content Placeholder 2">
            <a:extLst>
              <a:ext uri="{FF2B5EF4-FFF2-40B4-BE49-F238E27FC236}">
                <a16:creationId xmlns:a16="http://schemas.microsoft.com/office/drawing/2014/main" id="{8287F639-7B9E-7145-8ABD-EA365DDCD7E3}"/>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9218" name="Picture 2">
            <a:extLst>
              <a:ext uri="{FF2B5EF4-FFF2-40B4-BE49-F238E27FC236}">
                <a16:creationId xmlns:a16="http://schemas.microsoft.com/office/drawing/2014/main" id="{90DEF6A1-8BB3-A641-BD8E-EFC308C8EC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4342" y="2463083"/>
            <a:ext cx="8283316" cy="2830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4141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B3610-D590-6B45-ABA7-B1EDC049CB02}"/>
              </a:ext>
            </a:extLst>
          </p:cNvPr>
          <p:cNvSpPr>
            <a:spLocks noGrp="1"/>
          </p:cNvSpPr>
          <p:nvPr>
            <p:ph type="title"/>
          </p:nvPr>
        </p:nvSpPr>
        <p:spPr/>
        <p:txBody>
          <a:bodyPr/>
          <a:lstStyle/>
          <a:p>
            <a:r>
              <a:rPr lang="en-US" dirty="0"/>
              <a:t>Planning for the Increment and Product</a:t>
            </a:r>
          </a:p>
        </p:txBody>
      </p:sp>
      <p:sp>
        <p:nvSpPr>
          <p:cNvPr id="3" name="Content Placeholder 2">
            <a:extLst>
              <a:ext uri="{FF2B5EF4-FFF2-40B4-BE49-F238E27FC236}">
                <a16:creationId xmlns:a16="http://schemas.microsoft.com/office/drawing/2014/main" id="{7BE11749-0DCB-534C-801D-8D70BDF5ADFF}"/>
              </a:ext>
            </a:extLst>
          </p:cNvPr>
          <p:cNvSpPr>
            <a:spLocks noGrp="1"/>
          </p:cNvSpPr>
          <p:nvPr>
            <p:ph sz="half" idx="1"/>
          </p:nvPr>
        </p:nvSpPr>
        <p:spPr/>
        <p:txBody>
          <a:bodyPr>
            <a:normAutofit fontScale="85000" lnSpcReduction="20000"/>
          </a:bodyPr>
          <a:lstStyle/>
          <a:p>
            <a:pPr marL="514350" indent="-514350">
              <a:buFont typeface="+mj-lt"/>
              <a:buAutoNum type="arabicPeriod"/>
            </a:pPr>
            <a:r>
              <a:rPr lang="en-US" b="1" dirty="0"/>
              <a:t>The product is the sum of all increments </a:t>
            </a:r>
          </a:p>
          <a:p>
            <a:pPr marL="514350" indent="-514350">
              <a:buFont typeface="+mj-lt"/>
              <a:buAutoNum type="arabicPeriod"/>
            </a:pPr>
            <a:r>
              <a:rPr lang="en-US" dirty="0"/>
              <a:t>Release Planning is used to plan out all sprints needed to produce the product. </a:t>
            </a:r>
          </a:p>
          <a:p>
            <a:pPr marL="971550" lvl="1" indent="-514350">
              <a:buFont typeface="+mj-lt"/>
              <a:buAutoNum type="arabicPeriod"/>
            </a:pPr>
            <a:r>
              <a:rPr lang="en-US" dirty="0"/>
              <a:t>Can be done at the PBI level. </a:t>
            </a:r>
          </a:p>
          <a:p>
            <a:pPr marL="971550" lvl="1" indent="-514350">
              <a:buFont typeface="+mj-lt"/>
              <a:buAutoNum type="arabicPeriod"/>
            </a:pPr>
            <a:r>
              <a:rPr lang="en-US" dirty="0"/>
              <a:t>This way the team can know the approximate size of the effort and can make sure they are marching toward completing that amount of work based in their velocity and total work plan. </a:t>
            </a:r>
          </a:p>
          <a:p>
            <a:pPr marL="971550" lvl="1" indent="-514350">
              <a:buFont typeface="+mj-lt"/>
              <a:buAutoNum type="arabicPeriod"/>
            </a:pPr>
            <a:r>
              <a:rPr lang="en-US" dirty="0"/>
              <a:t>Burn up charts and feature burn down charts can be used for this. </a:t>
            </a:r>
          </a:p>
        </p:txBody>
      </p:sp>
      <p:sp>
        <p:nvSpPr>
          <p:cNvPr id="4" name="Content Placeholder 3">
            <a:extLst>
              <a:ext uri="{FF2B5EF4-FFF2-40B4-BE49-F238E27FC236}">
                <a16:creationId xmlns:a16="http://schemas.microsoft.com/office/drawing/2014/main" id="{5D481454-100F-D440-814B-36675538D8E1}"/>
              </a:ext>
            </a:extLst>
          </p:cNvPr>
          <p:cNvSpPr>
            <a:spLocks noGrp="1"/>
          </p:cNvSpPr>
          <p:nvPr>
            <p:ph sz="half" idx="2"/>
          </p:nvPr>
        </p:nvSpPr>
        <p:spPr/>
        <p:txBody>
          <a:bodyPr>
            <a:normAutofit fontScale="85000" lnSpcReduction="20000"/>
          </a:bodyPr>
          <a:lstStyle/>
          <a:p>
            <a:pPr marL="514350" indent="-514350">
              <a:buFont typeface="+mj-lt"/>
              <a:buAutoNum type="arabicPeriod"/>
            </a:pPr>
            <a:r>
              <a:rPr lang="en-US" dirty="0"/>
              <a:t>Sprint Planning is used to plan the current Sprint, i.e., the current Increment </a:t>
            </a:r>
          </a:p>
          <a:p>
            <a:pPr marL="971550" lvl="1" indent="-514350">
              <a:buFont typeface="+mj-lt"/>
              <a:buAutoNum type="arabicPeriod"/>
            </a:pPr>
            <a:r>
              <a:rPr lang="en-US" dirty="0"/>
              <a:t>Has two main topics: </a:t>
            </a:r>
            <a:r>
              <a:rPr lang="en-US" b="1" dirty="0"/>
              <a:t>What will we do? How will we do it? </a:t>
            </a:r>
          </a:p>
          <a:p>
            <a:pPr marL="971550" lvl="1" indent="-514350">
              <a:buFont typeface="+mj-lt"/>
              <a:buAutoNum type="arabicPeriod"/>
            </a:pPr>
            <a:r>
              <a:rPr lang="en-US" dirty="0"/>
              <a:t>8 hours for a 4-week Sprint </a:t>
            </a:r>
          </a:p>
          <a:p>
            <a:pPr marL="971550" lvl="1" indent="-514350">
              <a:buFont typeface="+mj-lt"/>
              <a:buAutoNum type="arabicPeriod"/>
            </a:pPr>
            <a:r>
              <a:rPr lang="en-US" dirty="0"/>
              <a:t>Usually less for shorter Sprints </a:t>
            </a:r>
          </a:p>
          <a:p>
            <a:pPr marL="971550" lvl="1" indent="-514350">
              <a:buFont typeface="+mj-lt"/>
              <a:buAutoNum type="arabicPeriod"/>
            </a:pPr>
            <a:r>
              <a:rPr lang="en-US" dirty="0"/>
              <a:t>Often the day after the Sprint Retrospective </a:t>
            </a:r>
          </a:p>
          <a:p>
            <a:pPr marL="971550" lvl="1" indent="-514350">
              <a:buFont typeface="+mj-lt"/>
              <a:buAutoNum type="arabicPeriod"/>
            </a:pPr>
            <a:r>
              <a:rPr lang="en-US" dirty="0"/>
              <a:t>The full Scrum Team participates </a:t>
            </a:r>
          </a:p>
          <a:p>
            <a:pPr marL="971550" lvl="1" indent="-514350">
              <a:buFont typeface="+mj-lt"/>
              <a:buAutoNum type="arabicPeriod"/>
            </a:pPr>
            <a:r>
              <a:rPr lang="en-US" dirty="0"/>
              <a:t>What do you think the activities and responsibilities are during Sprint Planning are for: </a:t>
            </a:r>
          </a:p>
          <a:p>
            <a:pPr marL="1428750" lvl="2" indent="-514350">
              <a:buFont typeface="+mj-lt"/>
              <a:buAutoNum type="arabicPeriod"/>
            </a:pPr>
            <a:r>
              <a:rPr lang="en-US" dirty="0"/>
              <a:t>Product Owner </a:t>
            </a:r>
          </a:p>
          <a:p>
            <a:pPr marL="1428750" lvl="2" indent="-514350">
              <a:buFont typeface="+mj-lt"/>
              <a:buAutoNum type="arabicPeriod"/>
            </a:pPr>
            <a:r>
              <a:rPr lang="en-US" dirty="0"/>
              <a:t>Development Team </a:t>
            </a:r>
          </a:p>
          <a:p>
            <a:pPr marL="1428750" lvl="2" indent="-514350">
              <a:buFont typeface="+mj-lt"/>
              <a:buAutoNum type="arabicPeriod"/>
            </a:pPr>
            <a:r>
              <a:rPr lang="en-US" dirty="0"/>
              <a:t>Scrum Master </a:t>
            </a:r>
          </a:p>
        </p:txBody>
      </p:sp>
    </p:spTree>
    <p:extLst>
      <p:ext uri="{BB962C8B-B14F-4D97-AF65-F5344CB8AC3E}">
        <p14:creationId xmlns:p14="http://schemas.microsoft.com/office/powerpoint/2010/main" val="29654000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01D3F-08A8-D94F-A0AC-B4AC35921E4A}"/>
              </a:ext>
            </a:extLst>
          </p:cNvPr>
          <p:cNvSpPr>
            <a:spLocks noGrp="1"/>
          </p:cNvSpPr>
          <p:nvPr>
            <p:ph type="title"/>
          </p:nvPr>
        </p:nvSpPr>
        <p:spPr/>
        <p:txBody>
          <a:bodyPr/>
          <a:lstStyle/>
          <a:p>
            <a:r>
              <a:rPr lang="en-US" dirty="0"/>
              <a:t>Sprint Planning Meeting Flow</a:t>
            </a:r>
          </a:p>
        </p:txBody>
      </p:sp>
      <p:sp>
        <p:nvSpPr>
          <p:cNvPr id="3" name="Content Placeholder 2">
            <a:extLst>
              <a:ext uri="{FF2B5EF4-FFF2-40B4-BE49-F238E27FC236}">
                <a16:creationId xmlns:a16="http://schemas.microsoft.com/office/drawing/2014/main" id="{38B32C24-98A6-B94E-95DE-3D5FF2D47A2B}"/>
              </a:ext>
            </a:extLst>
          </p:cNvPr>
          <p:cNvSpPr>
            <a:spLocks noGrp="1"/>
          </p:cNvSpPr>
          <p:nvPr>
            <p:ph idx="1"/>
          </p:nvPr>
        </p:nvSpPr>
        <p:spPr>
          <a:xfrm>
            <a:off x="838200" y="1825624"/>
            <a:ext cx="4404360" cy="4575176"/>
          </a:xfrm>
        </p:spPr>
        <p:txBody>
          <a:bodyPr>
            <a:normAutofit fontScale="25000" lnSpcReduction="20000"/>
          </a:bodyPr>
          <a:lstStyle/>
          <a:p>
            <a:pPr marL="0" indent="0">
              <a:buNone/>
            </a:pPr>
            <a:r>
              <a:rPr lang="en-US" sz="6400" b="1" dirty="0"/>
              <a:t>Inputs</a:t>
            </a:r>
            <a:r>
              <a:rPr lang="en-US" sz="6400" dirty="0"/>
              <a:t> </a:t>
            </a:r>
          </a:p>
          <a:p>
            <a:pPr marL="514350" indent="-514350">
              <a:buFont typeface="+mj-lt"/>
              <a:buAutoNum type="arabicPeriod"/>
            </a:pPr>
            <a:r>
              <a:rPr lang="en-US" sz="6400" dirty="0"/>
              <a:t>Definition of Done </a:t>
            </a:r>
          </a:p>
          <a:p>
            <a:pPr marL="514350" indent="-514350">
              <a:buFont typeface="+mj-lt"/>
              <a:buAutoNum type="arabicPeriod"/>
            </a:pPr>
            <a:r>
              <a:rPr lang="en-US" sz="6400" dirty="0"/>
              <a:t>Development Team Capacity for next Sprint </a:t>
            </a:r>
          </a:p>
          <a:p>
            <a:pPr marL="514350" indent="-514350">
              <a:buFont typeface="+mj-lt"/>
              <a:buAutoNum type="arabicPeriod"/>
            </a:pPr>
            <a:r>
              <a:rPr lang="en-US" sz="6400" dirty="0"/>
              <a:t>Past performance of the Development Team </a:t>
            </a:r>
          </a:p>
          <a:p>
            <a:pPr marL="514350" indent="-514350">
              <a:buFont typeface="+mj-lt"/>
              <a:buAutoNum type="arabicPeriod"/>
            </a:pPr>
            <a:r>
              <a:rPr lang="en-US" sz="6400" dirty="0"/>
              <a:t>Product Backlog </a:t>
            </a:r>
          </a:p>
          <a:p>
            <a:pPr marL="514350" indent="-514350">
              <a:buFont typeface="+mj-lt"/>
              <a:buAutoNum type="arabicPeriod"/>
            </a:pPr>
            <a:r>
              <a:rPr lang="en-US" sz="6400" dirty="0"/>
              <a:t>The latest Increment </a:t>
            </a:r>
          </a:p>
          <a:p>
            <a:pPr marL="514350" indent="-514350">
              <a:buFont typeface="+mj-lt"/>
              <a:buAutoNum type="arabicPeriod"/>
            </a:pPr>
            <a:r>
              <a:rPr lang="en-US" sz="6400" dirty="0"/>
              <a:t>Retrospective commitments </a:t>
            </a:r>
          </a:p>
          <a:p>
            <a:pPr marL="0" indent="0">
              <a:buNone/>
            </a:pPr>
            <a:r>
              <a:rPr lang="en-US" sz="6400" b="1" dirty="0"/>
              <a:t>Outcome</a:t>
            </a:r>
            <a:r>
              <a:rPr lang="en-US" sz="6400" dirty="0"/>
              <a:t> </a:t>
            </a:r>
          </a:p>
          <a:p>
            <a:pPr marL="514350" indent="-514350">
              <a:buFont typeface="+mj-lt"/>
              <a:buAutoNum type="arabicPeriod"/>
            </a:pPr>
            <a:r>
              <a:rPr lang="en-US" sz="6400" dirty="0"/>
              <a:t>The Sprint Goal </a:t>
            </a:r>
          </a:p>
          <a:p>
            <a:pPr marL="514350" indent="-514350">
              <a:buFont typeface="+mj-lt"/>
              <a:buAutoNum type="arabicPeriod"/>
            </a:pPr>
            <a:r>
              <a:rPr lang="en-US" sz="6400" dirty="0"/>
              <a:t>Forecast </a:t>
            </a:r>
          </a:p>
          <a:p>
            <a:pPr marL="514350" indent="-514350">
              <a:buFont typeface="+mj-lt"/>
              <a:buAutoNum type="arabicPeriod"/>
            </a:pPr>
            <a:r>
              <a:rPr lang="en-US" sz="6400" dirty="0"/>
              <a:t>Sprint Backlog </a:t>
            </a:r>
          </a:p>
          <a:p>
            <a:pPr marL="514350" indent="-514350">
              <a:buFont typeface="+mj-lt"/>
              <a:buAutoNum type="arabicPeriod"/>
            </a:pPr>
            <a:r>
              <a:rPr lang="en-US" sz="6400" dirty="0"/>
              <a:t>60-70% known and accurate </a:t>
            </a:r>
          </a:p>
          <a:p>
            <a:pPr marL="514350" indent="-514350">
              <a:buFont typeface="+mj-lt"/>
              <a:buAutoNum type="arabicPeriod"/>
            </a:pPr>
            <a:r>
              <a:rPr lang="en-US" sz="6400" dirty="0"/>
              <a:t>Some work is stubbed out for discovery later </a:t>
            </a:r>
          </a:p>
        </p:txBody>
      </p:sp>
      <p:pic>
        <p:nvPicPr>
          <p:cNvPr id="5" name="Picture 4">
            <a:extLst>
              <a:ext uri="{FF2B5EF4-FFF2-40B4-BE49-F238E27FC236}">
                <a16:creationId xmlns:a16="http://schemas.microsoft.com/office/drawing/2014/main" id="{F4F5CEF4-21D3-2242-A58A-E188BF1152A8}"/>
              </a:ext>
            </a:extLst>
          </p:cNvPr>
          <p:cNvPicPr>
            <a:picLocks noChangeAspect="1"/>
          </p:cNvPicPr>
          <p:nvPr/>
        </p:nvPicPr>
        <p:blipFill>
          <a:blip r:embed="rId2"/>
          <a:stretch>
            <a:fillRect/>
          </a:stretch>
        </p:blipFill>
        <p:spPr>
          <a:xfrm>
            <a:off x="5595348" y="1515517"/>
            <a:ext cx="6084587" cy="4763363"/>
          </a:xfrm>
          <a:prstGeom prst="rect">
            <a:avLst/>
          </a:prstGeom>
        </p:spPr>
      </p:pic>
    </p:spTree>
    <p:extLst>
      <p:ext uri="{BB962C8B-B14F-4D97-AF65-F5344CB8AC3E}">
        <p14:creationId xmlns:p14="http://schemas.microsoft.com/office/powerpoint/2010/main" val="3987383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81747-5F34-194B-9B9C-F6EE1CBE9FE8}"/>
              </a:ext>
            </a:extLst>
          </p:cNvPr>
          <p:cNvSpPr>
            <a:spLocks noGrp="1"/>
          </p:cNvSpPr>
          <p:nvPr>
            <p:ph type="title"/>
          </p:nvPr>
        </p:nvSpPr>
        <p:spPr/>
        <p:txBody>
          <a:bodyPr/>
          <a:lstStyle/>
          <a:p>
            <a:r>
              <a:rPr lang="en-US" dirty="0"/>
              <a:t>Snowbird Lodge</a:t>
            </a:r>
          </a:p>
        </p:txBody>
      </p:sp>
      <p:pic>
        <p:nvPicPr>
          <p:cNvPr id="3078" name="Picture 6" descr="Home">
            <a:extLst>
              <a:ext uri="{FF2B5EF4-FFF2-40B4-BE49-F238E27FC236}">
                <a16:creationId xmlns:a16="http://schemas.microsoft.com/office/drawing/2014/main" id="{AC33D970-2C93-0648-96CA-A157D30510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871" y="1516906"/>
            <a:ext cx="7466257" cy="4975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0323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01D3F-08A8-D94F-A0AC-B4AC35921E4A}"/>
              </a:ext>
            </a:extLst>
          </p:cNvPr>
          <p:cNvSpPr>
            <a:spLocks noGrp="1"/>
          </p:cNvSpPr>
          <p:nvPr>
            <p:ph type="title"/>
          </p:nvPr>
        </p:nvSpPr>
        <p:spPr/>
        <p:txBody>
          <a:bodyPr/>
          <a:lstStyle/>
          <a:p>
            <a:r>
              <a:rPr lang="en-US" dirty="0"/>
              <a:t>Sprint Planning Meeting Flow</a:t>
            </a:r>
          </a:p>
        </p:txBody>
      </p:sp>
      <p:sp>
        <p:nvSpPr>
          <p:cNvPr id="3" name="Content Placeholder 2">
            <a:extLst>
              <a:ext uri="{FF2B5EF4-FFF2-40B4-BE49-F238E27FC236}">
                <a16:creationId xmlns:a16="http://schemas.microsoft.com/office/drawing/2014/main" id="{38B32C24-98A6-B94E-95DE-3D5FF2D47A2B}"/>
              </a:ext>
            </a:extLst>
          </p:cNvPr>
          <p:cNvSpPr>
            <a:spLocks noGrp="1"/>
          </p:cNvSpPr>
          <p:nvPr>
            <p:ph idx="1"/>
          </p:nvPr>
        </p:nvSpPr>
        <p:spPr>
          <a:xfrm>
            <a:off x="838200" y="1825624"/>
            <a:ext cx="4855464" cy="4575176"/>
          </a:xfrm>
        </p:spPr>
        <p:txBody>
          <a:bodyPr>
            <a:noAutofit/>
          </a:bodyPr>
          <a:lstStyle/>
          <a:p>
            <a:pPr marL="0" indent="0">
              <a:buNone/>
            </a:pPr>
            <a:r>
              <a:rPr lang="en-US" sz="2000" b="1" dirty="0"/>
              <a:t>What</a:t>
            </a:r>
            <a:r>
              <a:rPr lang="en-US" sz="2000" dirty="0"/>
              <a:t>? </a:t>
            </a:r>
          </a:p>
          <a:p>
            <a:pPr marL="0" indent="0">
              <a:buNone/>
            </a:pPr>
            <a:r>
              <a:rPr lang="en-US" sz="1600" dirty="0"/>
              <a:t>The </a:t>
            </a:r>
            <a:r>
              <a:rPr lang="en-US" sz="1600" b="1" dirty="0"/>
              <a:t>product owner brings a list of prioritized user stories to the meeting</a:t>
            </a:r>
            <a:r>
              <a:rPr lang="en-US" sz="1600" dirty="0"/>
              <a:t>. Ideally, the teams’ </a:t>
            </a:r>
            <a:r>
              <a:rPr lang="en-US" sz="1600" b="1" dirty="0"/>
              <a:t>velocity</a:t>
            </a:r>
            <a:r>
              <a:rPr lang="en-US" sz="1600" dirty="0"/>
              <a:t> will be known and transparent so the product owner has a good idea of how much work should be able to fit in a sprint. This is discussed by the team, they break the user stories down and then agree and commit on work that can be completed in the sprint.</a:t>
            </a:r>
          </a:p>
          <a:p>
            <a:pPr marL="0" indent="0">
              <a:buNone/>
            </a:pPr>
            <a:r>
              <a:rPr lang="en-US" sz="2000" b="1" dirty="0"/>
              <a:t>How</a:t>
            </a:r>
            <a:r>
              <a:rPr lang="en-US" sz="2000" dirty="0"/>
              <a:t>? </a:t>
            </a:r>
          </a:p>
          <a:p>
            <a:pPr marL="0" indent="0">
              <a:buNone/>
            </a:pPr>
            <a:r>
              <a:rPr lang="en-US" sz="1600" b="1" dirty="0"/>
              <a:t>The development team then discusses the agreed upon work, and how to go about completing it</a:t>
            </a:r>
            <a:r>
              <a:rPr lang="en-US" sz="1600" dirty="0"/>
              <a:t>. This generally involves the team breaking the user stories down into tasks and going through the technical details. If a team practices regular backlog grooming the team should already have an idea on what the user story is about.</a:t>
            </a:r>
          </a:p>
        </p:txBody>
      </p:sp>
      <p:pic>
        <p:nvPicPr>
          <p:cNvPr id="4" name="Picture 3">
            <a:extLst>
              <a:ext uri="{FF2B5EF4-FFF2-40B4-BE49-F238E27FC236}">
                <a16:creationId xmlns:a16="http://schemas.microsoft.com/office/drawing/2014/main" id="{45FB3A3C-DFE0-C545-A74A-6BE1713B1EA9}"/>
              </a:ext>
            </a:extLst>
          </p:cNvPr>
          <p:cNvPicPr>
            <a:picLocks noChangeAspect="1"/>
          </p:cNvPicPr>
          <p:nvPr/>
        </p:nvPicPr>
        <p:blipFill>
          <a:blip r:embed="rId2"/>
          <a:stretch>
            <a:fillRect/>
          </a:stretch>
        </p:blipFill>
        <p:spPr>
          <a:xfrm>
            <a:off x="5595348" y="1515517"/>
            <a:ext cx="6084587" cy="4763363"/>
          </a:xfrm>
          <a:prstGeom prst="rect">
            <a:avLst/>
          </a:prstGeom>
        </p:spPr>
      </p:pic>
    </p:spTree>
    <p:extLst>
      <p:ext uri="{BB962C8B-B14F-4D97-AF65-F5344CB8AC3E}">
        <p14:creationId xmlns:p14="http://schemas.microsoft.com/office/powerpoint/2010/main" val="28949102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01D3F-08A8-D94F-A0AC-B4AC35921E4A}"/>
              </a:ext>
            </a:extLst>
          </p:cNvPr>
          <p:cNvSpPr>
            <a:spLocks noGrp="1"/>
          </p:cNvSpPr>
          <p:nvPr>
            <p:ph type="title"/>
          </p:nvPr>
        </p:nvSpPr>
        <p:spPr/>
        <p:txBody>
          <a:bodyPr/>
          <a:lstStyle/>
          <a:p>
            <a:r>
              <a:rPr lang="en-US" dirty="0"/>
              <a:t>Sprint Planning Roles</a:t>
            </a:r>
          </a:p>
        </p:txBody>
      </p:sp>
      <p:sp>
        <p:nvSpPr>
          <p:cNvPr id="3" name="Content Placeholder 2">
            <a:extLst>
              <a:ext uri="{FF2B5EF4-FFF2-40B4-BE49-F238E27FC236}">
                <a16:creationId xmlns:a16="http://schemas.microsoft.com/office/drawing/2014/main" id="{38B32C24-98A6-B94E-95DE-3D5FF2D47A2B}"/>
              </a:ext>
            </a:extLst>
          </p:cNvPr>
          <p:cNvSpPr>
            <a:spLocks noGrp="1"/>
          </p:cNvSpPr>
          <p:nvPr>
            <p:ph idx="1"/>
          </p:nvPr>
        </p:nvSpPr>
        <p:spPr>
          <a:xfrm>
            <a:off x="838200" y="1825624"/>
            <a:ext cx="4599432" cy="4575176"/>
          </a:xfrm>
        </p:spPr>
        <p:txBody>
          <a:bodyPr>
            <a:normAutofit fontScale="92500" lnSpcReduction="10000"/>
          </a:bodyPr>
          <a:lstStyle/>
          <a:p>
            <a:pPr marL="0" indent="0">
              <a:buNone/>
            </a:pPr>
            <a:r>
              <a:rPr lang="en-US" b="1" dirty="0"/>
              <a:t>Product Owner </a:t>
            </a:r>
          </a:p>
          <a:p>
            <a:pPr marL="514350" indent="-514350">
              <a:buFont typeface="+mj-lt"/>
              <a:buAutoNum type="arabicPeriod"/>
            </a:pPr>
            <a:r>
              <a:rPr lang="en-US" dirty="0"/>
              <a:t>Brings in new PBIs, prioritized </a:t>
            </a:r>
          </a:p>
          <a:p>
            <a:pPr marL="514350" indent="-514350">
              <a:buFont typeface="+mj-lt"/>
              <a:buAutoNum type="arabicPeriod"/>
            </a:pPr>
            <a:r>
              <a:rPr lang="en-US" dirty="0"/>
              <a:t>Clarifies information </a:t>
            </a:r>
          </a:p>
          <a:p>
            <a:pPr marL="0" indent="0">
              <a:buNone/>
            </a:pPr>
            <a:r>
              <a:rPr lang="en-US" b="1" dirty="0"/>
              <a:t>Development Team </a:t>
            </a:r>
          </a:p>
          <a:p>
            <a:pPr marL="514350" indent="-514350">
              <a:buFont typeface="+mj-lt"/>
              <a:buAutoNum type="arabicPeriod"/>
            </a:pPr>
            <a:r>
              <a:rPr lang="en-US" dirty="0"/>
              <a:t>Create plan </a:t>
            </a:r>
          </a:p>
          <a:p>
            <a:pPr marL="514350" indent="-514350">
              <a:buFont typeface="+mj-lt"/>
              <a:buAutoNum type="arabicPeriod"/>
            </a:pPr>
            <a:r>
              <a:rPr lang="en-US" dirty="0"/>
              <a:t>Ask questions </a:t>
            </a:r>
          </a:p>
          <a:p>
            <a:pPr marL="0" indent="0">
              <a:buNone/>
            </a:pPr>
            <a:r>
              <a:rPr lang="en-US" b="1" dirty="0"/>
              <a:t>Scrum Master </a:t>
            </a:r>
          </a:p>
          <a:p>
            <a:pPr marL="514350" indent="-514350">
              <a:buFont typeface="+mj-lt"/>
              <a:buAutoNum type="arabicPeriod"/>
            </a:pPr>
            <a:r>
              <a:rPr lang="en-US" dirty="0"/>
              <a:t>Identifies impediments </a:t>
            </a:r>
          </a:p>
          <a:p>
            <a:pPr marL="514350" indent="-514350">
              <a:buFont typeface="+mj-lt"/>
              <a:buAutoNum type="arabicPeriod"/>
            </a:pPr>
            <a:r>
              <a:rPr lang="en-US" dirty="0"/>
              <a:t>Conducts risk management </a:t>
            </a:r>
          </a:p>
          <a:p>
            <a:endParaRPr lang="en-US" dirty="0"/>
          </a:p>
        </p:txBody>
      </p:sp>
      <p:pic>
        <p:nvPicPr>
          <p:cNvPr id="5" name="Picture 4">
            <a:extLst>
              <a:ext uri="{FF2B5EF4-FFF2-40B4-BE49-F238E27FC236}">
                <a16:creationId xmlns:a16="http://schemas.microsoft.com/office/drawing/2014/main" id="{A63FCAF6-241F-9642-A9A1-2CA1A4755C9E}"/>
              </a:ext>
            </a:extLst>
          </p:cNvPr>
          <p:cNvPicPr>
            <a:picLocks noChangeAspect="1"/>
          </p:cNvPicPr>
          <p:nvPr/>
        </p:nvPicPr>
        <p:blipFill>
          <a:blip r:embed="rId2"/>
          <a:stretch>
            <a:fillRect/>
          </a:stretch>
        </p:blipFill>
        <p:spPr>
          <a:xfrm>
            <a:off x="5595348" y="1515517"/>
            <a:ext cx="6084587" cy="4763363"/>
          </a:xfrm>
          <a:prstGeom prst="rect">
            <a:avLst/>
          </a:prstGeom>
        </p:spPr>
      </p:pic>
    </p:spTree>
    <p:extLst>
      <p:ext uri="{BB962C8B-B14F-4D97-AF65-F5344CB8AC3E}">
        <p14:creationId xmlns:p14="http://schemas.microsoft.com/office/powerpoint/2010/main" val="20442928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BC743-56E2-5843-903D-CD6EE1798D9D}"/>
              </a:ext>
            </a:extLst>
          </p:cNvPr>
          <p:cNvSpPr>
            <a:spLocks noGrp="1"/>
          </p:cNvSpPr>
          <p:nvPr>
            <p:ph type="title"/>
          </p:nvPr>
        </p:nvSpPr>
        <p:spPr/>
        <p:txBody>
          <a:bodyPr/>
          <a:lstStyle/>
          <a:p>
            <a:r>
              <a:rPr lang="en-US" dirty="0"/>
              <a:t>Common Problems with Sprint Planning</a:t>
            </a:r>
          </a:p>
        </p:txBody>
      </p:sp>
      <p:sp>
        <p:nvSpPr>
          <p:cNvPr id="3" name="Content Placeholder 2">
            <a:extLst>
              <a:ext uri="{FF2B5EF4-FFF2-40B4-BE49-F238E27FC236}">
                <a16:creationId xmlns:a16="http://schemas.microsoft.com/office/drawing/2014/main" id="{9B345360-5AEF-E846-9728-1B95D4BE3146}"/>
              </a:ext>
            </a:extLst>
          </p:cNvPr>
          <p:cNvSpPr>
            <a:spLocks noGrp="1"/>
          </p:cNvSpPr>
          <p:nvPr>
            <p:ph idx="1"/>
          </p:nvPr>
        </p:nvSpPr>
        <p:spPr/>
        <p:txBody>
          <a:bodyPr>
            <a:normAutofit fontScale="92500" lnSpcReduction="20000"/>
          </a:bodyPr>
          <a:lstStyle/>
          <a:p>
            <a:pPr marL="514350" indent="-514350">
              <a:buFont typeface="+mj-lt"/>
              <a:buAutoNum type="arabicPeriod"/>
            </a:pPr>
            <a:r>
              <a:rPr lang="en-US" dirty="0"/>
              <a:t>PO dictates and deciding what work will be completed</a:t>
            </a:r>
          </a:p>
          <a:p>
            <a:pPr marL="514350" indent="-514350">
              <a:buFont typeface="+mj-lt"/>
              <a:buAutoNum type="arabicPeriod"/>
            </a:pPr>
            <a:r>
              <a:rPr lang="en-US" dirty="0"/>
              <a:t>The product backlog is not healthy, prioritized or ready to be discussed</a:t>
            </a:r>
          </a:p>
          <a:p>
            <a:pPr marL="514350" indent="-514350">
              <a:buFont typeface="+mj-lt"/>
              <a:buAutoNum type="arabicPeriod"/>
            </a:pPr>
            <a:r>
              <a:rPr lang="en-US" dirty="0"/>
              <a:t>At the end of the sprint, everything is in too much detail and all work is assigned (this is hard to overcome)</a:t>
            </a:r>
          </a:p>
          <a:p>
            <a:pPr marL="514350" indent="-514350">
              <a:buFont typeface="+mj-lt"/>
              <a:buAutoNum type="arabicPeriod"/>
            </a:pPr>
            <a:r>
              <a:rPr lang="en-US" dirty="0"/>
              <a:t>No one understands what is actually meant by done.</a:t>
            </a:r>
          </a:p>
          <a:p>
            <a:pPr marL="514350" indent="-514350">
              <a:buFont typeface="+mj-lt"/>
              <a:buAutoNum type="arabicPeriod"/>
            </a:pPr>
            <a:r>
              <a:rPr lang="en-US" dirty="0"/>
              <a:t>The meeting is too long</a:t>
            </a:r>
          </a:p>
          <a:p>
            <a:pPr marL="514350" indent="-514350">
              <a:buFont typeface="+mj-lt"/>
              <a:buAutoNum type="arabicPeriod"/>
            </a:pPr>
            <a:r>
              <a:rPr lang="en-US" dirty="0"/>
              <a:t>The meeting is not engaging</a:t>
            </a:r>
          </a:p>
          <a:p>
            <a:pPr marL="514350" indent="-514350">
              <a:buFont typeface="+mj-lt"/>
              <a:buAutoNum type="arabicPeriod"/>
            </a:pPr>
            <a:r>
              <a:rPr lang="en-US" dirty="0"/>
              <a:t>Some people do not have a voice</a:t>
            </a:r>
          </a:p>
          <a:p>
            <a:pPr marL="514350" indent="-514350">
              <a:buFont typeface="+mj-lt"/>
              <a:buAutoNum type="arabicPeriod"/>
            </a:pPr>
            <a:r>
              <a:rPr lang="en-US" dirty="0"/>
              <a:t>Poor environment and the team do not feel support or safe</a:t>
            </a:r>
          </a:p>
          <a:p>
            <a:pPr marL="514350" indent="-514350">
              <a:buFont typeface="+mj-lt"/>
              <a:buAutoNum type="arabicPeriod"/>
            </a:pPr>
            <a:r>
              <a:rPr lang="en-US" dirty="0"/>
              <a:t>No trust or respect on both sides</a:t>
            </a:r>
          </a:p>
          <a:p>
            <a:pPr marL="514350" indent="-514350">
              <a:buFont typeface="+mj-lt"/>
              <a:buAutoNum type="arabicPeriod"/>
            </a:pPr>
            <a:r>
              <a:rPr lang="en-US" dirty="0"/>
              <a:t>The team does not actually understand why they do this meeting</a:t>
            </a:r>
          </a:p>
        </p:txBody>
      </p:sp>
    </p:spTree>
    <p:extLst>
      <p:ext uri="{BB962C8B-B14F-4D97-AF65-F5344CB8AC3E}">
        <p14:creationId xmlns:p14="http://schemas.microsoft.com/office/powerpoint/2010/main" val="37340037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9F9DD-AAD8-F247-B3C0-045D3FC88CDD}"/>
              </a:ext>
            </a:extLst>
          </p:cNvPr>
          <p:cNvSpPr>
            <a:spLocks noGrp="1"/>
          </p:cNvSpPr>
          <p:nvPr>
            <p:ph type="title"/>
          </p:nvPr>
        </p:nvSpPr>
        <p:spPr/>
        <p:txBody>
          <a:bodyPr/>
          <a:lstStyle/>
          <a:p>
            <a:r>
              <a:rPr lang="en-US" dirty="0"/>
              <a:t>Monitoring Sprint Progress</a:t>
            </a:r>
          </a:p>
        </p:txBody>
      </p:sp>
      <p:sp>
        <p:nvSpPr>
          <p:cNvPr id="3" name="Content Placeholder 2">
            <a:extLst>
              <a:ext uri="{FF2B5EF4-FFF2-40B4-BE49-F238E27FC236}">
                <a16:creationId xmlns:a16="http://schemas.microsoft.com/office/drawing/2014/main" id="{623A3434-2494-7043-82B6-2D3F4B5A5E06}"/>
              </a:ext>
            </a:extLst>
          </p:cNvPr>
          <p:cNvSpPr>
            <a:spLocks noGrp="1"/>
          </p:cNvSpPr>
          <p:nvPr>
            <p:ph idx="1"/>
          </p:nvPr>
        </p:nvSpPr>
        <p:spPr/>
        <p:txBody>
          <a:bodyPr>
            <a:normAutofit fontScale="92500" lnSpcReduction="20000"/>
          </a:bodyPr>
          <a:lstStyle/>
          <a:p>
            <a:pPr marL="514350" indent="-514350">
              <a:buFont typeface="+mj-lt"/>
              <a:buAutoNum type="arabicPeriod"/>
            </a:pPr>
            <a:r>
              <a:rPr lang="en-US" dirty="0"/>
              <a:t>Measurement is for the Development Team and no one else </a:t>
            </a:r>
          </a:p>
          <a:p>
            <a:pPr marL="514350" indent="-514350">
              <a:buFont typeface="+mj-lt"/>
              <a:buAutoNum type="arabicPeriod"/>
            </a:pPr>
            <a:r>
              <a:rPr lang="en-US" dirty="0"/>
              <a:t>This is part of self-managing the Sprint's work </a:t>
            </a:r>
          </a:p>
          <a:p>
            <a:pPr marL="514350" indent="-514350">
              <a:buFont typeface="+mj-lt"/>
              <a:buAutoNum type="arabicPeriod"/>
            </a:pPr>
            <a:r>
              <a:rPr lang="en-US" dirty="0"/>
              <a:t>Measurements are indications of </a:t>
            </a:r>
          </a:p>
          <a:p>
            <a:pPr marL="971550" lvl="1" indent="-514350">
              <a:buFont typeface="+mj-lt"/>
              <a:buAutoNum type="arabicPeriod"/>
            </a:pPr>
            <a:r>
              <a:rPr lang="en-US" dirty="0"/>
              <a:t>Progress in the Sprint </a:t>
            </a:r>
          </a:p>
          <a:p>
            <a:pPr marL="971550" lvl="1" indent="-514350">
              <a:buFont typeface="+mj-lt"/>
              <a:buAutoNum type="arabicPeriod"/>
            </a:pPr>
            <a:r>
              <a:rPr lang="en-US" dirty="0"/>
              <a:t>If scope should be re-negotiated with the Product Owner </a:t>
            </a:r>
          </a:p>
          <a:p>
            <a:pPr marL="514350" indent="-514350">
              <a:buFont typeface="+mj-lt"/>
              <a:buAutoNum type="arabicPeriod"/>
            </a:pPr>
            <a:r>
              <a:rPr lang="en-US" dirty="0"/>
              <a:t>Sprint progress monitoring can be easily misused </a:t>
            </a:r>
          </a:p>
          <a:p>
            <a:pPr marL="971550" lvl="1" indent="-514350">
              <a:buFont typeface="+mj-lt"/>
              <a:buAutoNum type="arabicPeriod"/>
            </a:pPr>
            <a:r>
              <a:rPr lang="en-US" dirty="0"/>
              <a:t>To micromanage the Development Team </a:t>
            </a:r>
          </a:p>
          <a:p>
            <a:pPr marL="971550" lvl="1" indent="-514350">
              <a:buFont typeface="+mj-lt"/>
              <a:buAutoNum type="arabicPeriod"/>
            </a:pPr>
            <a:r>
              <a:rPr lang="en-US" dirty="0"/>
              <a:t>To demonstrate false progress </a:t>
            </a:r>
          </a:p>
          <a:p>
            <a:pPr marL="514350" indent="-514350">
              <a:buFont typeface="+mj-lt"/>
              <a:buAutoNum type="arabicPeriod"/>
            </a:pPr>
            <a:r>
              <a:rPr lang="en-US" dirty="0"/>
              <a:t>Progress may change abruptly when </a:t>
            </a:r>
          </a:p>
          <a:p>
            <a:pPr marL="971550" lvl="1" indent="-514350">
              <a:buFont typeface="+mj-lt"/>
              <a:buAutoNum type="arabicPeriod"/>
            </a:pPr>
            <a:r>
              <a:rPr lang="en-US" dirty="0"/>
              <a:t>New work is added or removed during the Sprint </a:t>
            </a:r>
          </a:p>
          <a:p>
            <a:pPr marL="971550" lvl="1" indent="-514350">
              <a:buFont typeface="+mj-lt"/>
              <a:buAutoNum type="arabicPeriod"/>
            </a:pPr>
            <a:r>
              <a:rPr lang="en-US" dirty="0"/>
              <a:t>Scope is renegotiated with the Product Owner </a:t>
            </a:r>
          </a:p>
          <a:p>
            <a:pPr marL="971550" lvl="1" indent="-514350">
              <a:buFont typeface="+mj-lt"/>
              <a:buAutoNum type="arabicPeriod"/>
            </a:pPr>
            <a:r>
              <a:rPr lang="en-US" dirty="0"/>
              <a:t>New things are learned about the work of the Sprint </a:t>
            </a:r>
          </a:p>
          <a:p>
            <a:endParaRPr lang="en-US" dirty="0"/>
          </a:p>
        </p:txBody>
      </p:sp>
    </p:spTree>
    <p:extLst>
      <p:ext uri="{BB962C8B-B14F-4D97-AF65-F5344CB8AC3E}">
        <p14:creationId xmlns:p14="http://schemas.microsoft.com/office/powerpoint/2010/main" val="31175929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Scrum Events #1 The Sprint | Let&amp;#39;s Scrum it!">
            <a:extLst>
              <a:ext uri="{FF2B5EF4-FFF2-40B4-BE49-F238E27FC236}">
                <a16:creationId xmlns:a16="http://schemas.microsoft.com/office/drawing/2014/main" id="{185B238F-1FF5-0444-B4E5-67681BC8E4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7008" y="1690688"/>
            <a:ext cx="6769678" cy="43513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6B38946-E42E-C443-821A-B1DE07F78DB4}"/>
              </a:ext>
            </a:extLst>
          </p:cNvPr>
          <p:cNvSpPr>
            <a:spLocks noGrp="1"/>
          </p:cNvSpPr>
          <p:nvPr>
            <p:ph type="title"/>
          </p:nvPr>
        </p:nvSpPr>
        <p:spPr/>
        <p:txBody>
          <a:bodyPr/>
          <a:lstStyle/>
          <a:p>
            <a:r>
              <a:rPr lang="en-US" dirty="0"/>
              <a:t>The Daily Scrum</a:t>
            </a:r>
          </a:p>
        </p:txBody>
      </p:sp>
      <p:sp>
        <p:nvSpPr>
          <p:cNvPr id="3" name="Content Placeholder 2">
            <a:extLst>
              <a:ext uri="{FF2B5EF4-FFF2-40B4-BE49-F238E27FC236}">
                <a16:creationId xmlns:a16="http://schemas.microsoft.com/office/drawing/2014/main" id="{52E63812-3071-014B-8A96-B3FC972B1108}"/>
              </a:ext>
            </a:extLst>
          </p:cNvPr>
          <p:cNvSpPr>
            <a:spLocks noGrp="1"/>
          </p:cNvSpPr>
          <p:nvPr>
            <p:ph idx="1"/>
          </p:nvPr>
        </p:nvSpPr>
        <p:spPr>
          <a:xfrm>
            <a:off x="838200" y="1825625"/>
            <a:ext cx="4310269" cy="4351338"/>
          </a:xfrm>
        </p:spPr>
        <p:txBody>
          <a:bodyPr>
            <a:normAutofit fontScale="70000" lnSpcReduction="20000"/>
          </a:bodyPr>
          <a:lstStyle/>
          <a:p>
            <a:pPr marL="514350" indent="-514350">
              <a:buFont typeface="+mj-lt"/>
              <a:buAutoNum type="arabicPeriod"/>
            </a:pPr>
            <a:r>
              <a:rPr lang="en-US" dirty="0"/>
              <a:t>The Daily Scrum</a:t>
            </a:r>
          </a:p>
          <a:p>
            <a:pPr marL="971550" lvl="1" indent="-514350">
              <a:buFont typeface="+mj-lt"/>
              <a:buAutoNum type="arabicPeriod"/>
            </a:pPr>
            <a:r>
              <a:rPr lang="en-US" dirty="0"/>
              <a:t>15 minute daily meeting</a:t>
            </a:r>
          </a:p>
          <a:p>
            <a:pPr marL="971550" lvl="1" indent="-514350">
              <a:buFont typeface="+mj-lt"/>
              <a:buAutoNum type="arabicPeriod"/>
            </a:pPr>
            <a:r>
              <a:rPr lang="en-US" dirty="0"/>
              <a:t>Same place and time</a:t>
            </a:r>
          </a:p>
          <a:p>
            <a:pPr marL="971550" lvl="1" indent="-514350">
              <a:buFont typeface="+mj-lt"/>
              <a:buAutoNum type="arabicPeriod"/>
            </a:pPr>
            <a:r>
              <a:rPr lang="en-US" dirty="0"/>
              <a:t>Assess progress of the Sprint goal</a:t>
            </a:r>
          </a:p>
          <a:p>
            <a:pPr marL="971550" lvl="1" indent="-514350">
              <a:buFont typeface="+mj-lt"/>
              <a:buAutoNum type="arabicPeriod"/>
            </a:pPr>
            <a:r>
              <a:rPr lang="en-US" dirty="0"/>
              <a:t>Synchronize </a:t>
            </a:r>
            <a:r>
              <a:rPr lang="en-US" dirty="0" err="1"/>
              <a:t>activies</a:t>
            </a:r>
            <a:endParaRPr lang="en-US" dirty="0"/>
          </a:p>
          <a:p>
            <a:pPr marL="971550" lvl="1" indent="-514350">
              <a:buFont typeface="+mj-lt"/>
              <a:buAutoNum type="arabicPeriod"/>
            </a:pPr>
            <a:r>
              <a:rPr lang="en-US" dirty="0"/>
              <a:t>Create a plan for next 24 hours</a:t>
            </a:r>
          </a:p>
          <a:p>
            <a:pPr marL="0" indent="0">
              <a:buNone/>
            </a:pPr>
            <a:r>
              <a:rPr lang="en-US" dirty="0"/>
              <a:t>Why a Daily Scrum?</a:t>
            </a:r>
          </a:p>
          <a:p>
            <a:pPr marL="514350" indent="-514350">
              <a:buFont typeface="+mj-lt"/>
              <a:buAutoNum type="arabicPeriod"/>
            </a:pPr>
            <a:r>
              <a:rPr lang="en-US" dirty="0"/>
              <a:t>Share commitments</a:t>
            </a:r>
          </a:p>
          <a:p>
            <a:pPr marL="514350" indent="-514350">
              <a:buFont typeface="+mj-lt"/>
              <a:buAutoNum type="arabicPeriod"/>
            </a:pPr>
            <a:r>
              <a:rPr lang="en-US" dirty="0"/>
              <a:t>Identify impediments</a:t>
            </a:r>
          </a:p>
          <a:p>
            <a:pPr marL="514350" indent="-514350">
              <a:buFont typeface="+mj-lt"/>
              <a:buAutoNum type="arabicPeriod"/>
            </a:pPr>
            <a:r>
              <a:rPr lang="en-US" dirty="0"/>
              <a:t>Create focus and awareness</a:t>
            </a:r>
          </a:p>
          <a:p>
            <a:pPr marL="0" indent="0">
              <a:buNone/>
            </a:pPr>
            <a:endParaRPr lang="en-US" dirty="0"/>
          </a:p>
          <a:p>
            <a:pPr marL="0" indent="0">
              <a:buNone/>
            </a:pPr>
            <a:r>
              <a:rPr lang="en-US" dirty="0"/>
              <a:t>* Good idea to update the Sprint backlog and burndown charts at daily scrum</a:t>
            </a:r>
          </a:p>
        </p:txBody>
      </p:sp>
      <p:pic>
        <p:nvPicPr>
          <p:cNvPr id="6" name="Graphic 5" descr="Badge 1 with solid fill">
            <a:extLst>
              <a:ext uri="{FF2B5EF4-FFF2-40B4-BE49-F238E27FC236}">
                <a16:creationId xmlns:a16="http://schemas.microsoft.com/office/drawing/2014/main" id="{6659E378-AB95-B947-B687-44D7F79C80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66065" y="2741931"/>
            <a:ext cx="548640" cy="548640"/>
          </a:xfrm>
          <a:prstGeom prst="rect">
            <a:avLst/>
          </a:prstGeom>
        </p:spPr>
      </p:pic>
    </p:spTree>
    <p:extLst>
      <p:ext uri="{BB962C8B-B14F-4D97-AF65-F5344CB8AC3E}">
        <p14:creationId xmlns:p14="http://schemas.microsoft.com/office/powerpoint/2010/main" val="10833531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8946-E42E-C443-821A-B1DE07F78DB4}"/>
              </a:ext>
            </a:extLst>
          </p:cNvPr>
          <p:cNvSpPr>
            <a:spLocks noGrp="1"/>
          </p:cNvSpPr>
          <p:nvPr>
            <p:ph type="title"/>
          </p:nvPr>
        </p:nvSpPr>
        <p:spPr/>
        <p:txBody>
          <a:bodyPr/>
          <a:lstStyle/>
          <a:p>
            <a:r>
              <a:rPr lang="en-US" dirty="0"/>
              <a:t>The Daily Scrum</a:t>
            </a:r>
          </a:p>
        </p:txBody>
      </p:sp>
      <p:pic>
        <p:nvPicPr>
          <p:cNvPr id="10242" name="Picture 2" descr="Why You Need Daily Scrum Meetings | Infinity">
            <a:extLst>
              <a:ext uri="{FF2B5EF4-FFF2-40B4-BE49-F238E27FC236}">
                <a16:creationId xmlns:a16="http://schemas.microsoft.com/office/drawing/2014/main" id="{AFAC53E2-BD46-CA48-966F-1C6E1BC1B4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1147" y="1549351"/>
            <a:ext cx="5509705" cy="4754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72364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Scrum Events #1 The Sprint | Let&amp;#39;s Scrum it!">
            <a:extLst>
              <a:ext uri="{FF2B5EF4-FFF2-40B4-BE49-F238E27FC236}">
                <a16:creationId xmlns:a16="http://schemas.microsoft.com/office/drawing/2014/main" id="{F7773553-B4AE-B64C-9C2F-B041BE1CD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7008" y="1690688"/>
            <a:ext cx="6769678" cy="43513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391B452-C277-4840-819D-B1CD6990EB93}"/>
              </a:ext>
            </a:extLst>
          </p:cNvPr>
          <p:cNvSpPr>
            <a:spLocks noGrp="1"/>
          </p:cNvSpPr>
          <p:nvPr>
            <p:ph type="title"/>
          </p:nvPr>
        </p:nvSpPr>
        <p:spPr/>
        <p:txBody>
          <a:bodyPr/>
          <a:lstStyle/>
          <a:p>
            <a:r>
              <a:rPr lang="en-US" dirty="0"/>
              <a:t>Sprint Review Meeting</a:t>
            </a:r>
          </a:p>
        </p:txBody>
      </p:sp>
      <p:sp>
        <p:nvSpPr>
          <p:cNvPr id="3" name="Content Placeholder 2">
            <a:extLst>
              <a:ext uri="{FF2B5EF4-FFF2-40B4-BE49-F238E27FC236}">
                <a16:creationId xmlns:a16="http://schemas.microsoft.com/office/drawing/2014/main" id="{7F8AC356-107A-B646-BAFB-61F5FD9D3F70}"/>
              </a:ext>
            </a:extLst>
          </p:cNvPr>
          <p:cNvSpPr>
            <a:spLocks noGrp="1"/>
          </p:cNvSpPr>
          <p:nvPr>
            <p:ph idx="1"/>
          </p:nvPr>
        </p:nvSpPr>
        <p:spPr>
          <a:xfrm>
            <a:off x="838201" y="1825625"/>
            <a:ext cx="4210878" cy="4351338"/>
          </a:xfrm>
        </p:spPr>
        <p:txBody>
          <a:bodyPr>
            <a:normAutofit fontScale="70000" lnSpcReduction="20000"/>
          </a:bodyPr>
          <a:lstStyle/>
          <a:p>
            <a:pPr marL="514350" indent="-514350">
              <a:buAutoNum type="arabicPeriod"/>
            </a:pPr>
            <a:r>
              <a:rPr lang="en-US" dirty="0"/>
              <a:t>Sprint Review: from Sprint, Increment to Updated Product Backlog </a:t>
            </a:r>
          </a:p>
          <a:p>
            <a:pPr marL="0" indent="0">
              <a:buNone/>
            </a:pPr>
            <a:endParaRPr lang="en-US" i="1" dirty="0"/>
          </a:p>
          <a:p>
            <a:pPr marL="0" indent="0">
              <a:buNone/>
            </a:pPr>
            <a:r>
              <a:rPr lang="en-US" dirty="0"/>
              <a:t>You reached the end of your Sprint, it’s time to show off your work and reflect on how things went. Everyone participates.</a:t>
            </a:r>
            <a:br>
              <a:rPr lang="en-US" dirty="0"/>
            </a:br>
            <a:endParaRPr lang="en-US" dirty="0"/>
          </a:p>
          <a:p>
            <a:pPr marL="0" indent="0">
              <a:buNone/>
            </a:pPr>
            <a:r>
              <a:rPr lang="en-US" dirty="0"/>
              <a:t>4 Key Steps:</a:t>
            </a:r>
          </a:p>
          <a:p>
            <a:pPr marL="514350" indent="-514350">
              <a:buFont typeface="+mj-lt"/>
              <a:buAutoNum type="arabicPeriod"/>
            </a:pPr>
            <a:r>
              <a:rPr lang="en-US" dirty="0"/>
              <a:t>What’s ”Done” and “not Done?”</a:t>
            </a:r>
          </a:p>
          <a:p>
            <a:pPr marL="514350" indent="-514350">
              <a:buFont typeface="+mj-lt"/>
              <a:buAutoNum type="arabicPeriod"/>
            </a:pPr>
            <a:r>
              <a:rPr lang="en-US" dirty="0"/>
              <a:t>Demo the work</a:t>
            </a:r>
          </a:p>
          <a:p>
            <a:pPr marL="514350" indent="-514350">
              <a:buFont typeface="+mj-lt"/>
              <a:buAutoNum type="arabicPeriod"/>
            </a:pPr>
            <a:r>
              <a:rPr lang="en-US" dirty="0"/>
              <a:t>Review key metrics</a:t>
            </a:r>
          </a:p>
          <a:p>
            <a:pPr marL="514350" indent="-514350">
              <a:buFont typeface="+mj-lt"/>
              <a:buAutoNum type="arabicPeriod"/>
            </a:pPr>
            <a:r>
              <a:rPr lang="en-US" dirty="0"/>
              <a:t>Review and revise the product backlog</a:t>
            </a:r>
          </a:p>
          <a:p>
            <a:pPr marL="0" indent="0">
              <a:buNone/>
            </a:pPr>
            <a:endParaRPr lang="en-US" dirty="0"/>
          </a:p>
        </p:txBody>
      </p:sp>
      <p:pic>
        <p:nvPicPr>
          <p:cNvPr id="6" name="Graphic 5" descr="Badge 1 with solid fill">
            <a:extLst>
              <a:ext uri="{FF2B5EF4-FFF2-40B4-BE49-F238E27FC236}">
                <a16:creationId xmlns:a16="http://schemas.microsoft.com/office/drawing/2014/main" id="{86A0DC11-8956-2E4C-81FF-B747E1DF79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32596" y="3507244"/>
            <a:ext cx="548640" cy="548640"/>
          </a:xfrm>
          <a:prstGeom prst="rect">
            <a:avLst/>
          </a:prstGeom>
        </p:spPr>
      </p:pic>
    </p:spTree>
    <p:extLst>
      <p:ext uri="{BB962C8B-B14F-4D97-AF65-F5344CB8AC3E}">
        <p14:creationId xmlns:p14="http://schemas.microsoft.com/office/powerpoint/2010/main" val="13593517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1B452-C277-4840-819D-B1CD6990EB93}"/>
              </a:ext>
            </a:extLst>
          </p:cNvPr>
          <p:cNvSpPr>
            <a:spLocks noGrp="1"/>
          </p:cNvSpPr>
          <p:nvPr>
            <p:ph type="title"/>
          </p:nvPr>
        </p:nvSpPr>
        <p:spPr/>
        <p:txBody>
          <a:bodyPr/>
          <a:lstStyle/>
          <a:p>
            <a:r>
              <a:rPr lang="en-US" dirty="0"/>
              <a:t>Sprint Review Meeting: Who Does What?</a:t>
            </a:r>
          </a:p>
        </p:txBody>
      </p:sp>
      <p:sp>
        <p:nvSpPr>
          <p:cNvPr id="3" name="Content Placeholder 2">
            <a:extLst>
              <a:ext uri="{FF2B5EF4-FFF2-40B4-BE49-F238E27FC236}">
                <a16:creationId xmlns:a16="http://schemas.microsoft.com/office/drawing/2014/main" id="{7F8AC356-107A-B646-BAFB-61F5FD9D3F70}"/>
              </a:ext>
            </a:extLst>
          </p:cNvPr>
          <p:cNvSpPr>
            <a:spLocks noGrp="1"/>
          </p:cNvSpPr>
          <p:nvPr>
            <p:ph sz="half" idx="1"/>
          </p:nvPr>
        </p:nvSpPr>
        <p:spPr>
          <a:xfrm>
            <a:off x="838200" y="1825625"/>
            <a:ext cx="5181600" cy="4227445"/>
          </a:xfrm>
        </p:spPr>
        <p:txBody>
          <a:bodyPr>
            <a:noAutofit/>
          </a:bodyPr>
          <a:lstStyle/>
          <a:p>
            <a:pPr marL="514350" indent="-514350">
              <a:buFont typeface="+mj-lt"/>
              <a:buAutoNum type="arabicPeriod"/>
            </a:pPr>
            <a:r>
              <a:rPr lang="en-US" sz="1800" b="1" dirty="0"/>
              <a:t>The product Increment is inspected with the stakeholders.</a:t>
            </a:r>
          </a:p>
          <a:p>
            <a:pPr marL="514350" indent="-514350">
              <a:buFont typeface="+mj-lt"/>
              <a:buAutoNum type="arabicPeriod"/>
            </a:pPr>
            <a:r>
              <a:rPr lang="en-US" sz="1800" dirty="0"/>
              <a:t>Stakeholders are encouraged to provide feedback and to collaborate.</a:t>
            </a:r>
          </a:p>
          <a:p>
            <a:pPr marL="514350" indent="-514350">
              <a:buFont typeface="+mj-lt"/>
              <a:buAutoNum type="arabicPeriod"/>
            </a:pPr>
            <a:r>
              <a:rPr lang="en-US" sz="1800" dirty="0"/>
              <a:t>The Product Backlog is updated upon the new insights. </a:t>
            </a:r>
          </a:p>
          <a:p>
            <a:pPr marL="514350" indent="-514350">
              <a:buFont typeface="+mj-lt"/>
              <a:buAutoNum type="arabicPeriod"/>
            </a:pPr>
            <a:r>
              <a:rPr lang="en-US" sz="1800" dirty="0"/>
              <a:t>Feedback is heard from all present.</a:t>
            </a:r>
          </a:p>
          <a:p>
            <a:pPr marL="971550" lvl="1" indent="-514350">
              <a:buFont typeface="+mj-lt"/>
              <a:buAutoNum type="arabicPeriod"/>
            </a:pPr>
            <a:r>
              <a:rPr lang="en-US" sz="1800" dirty="0"/>
              <a:t>Feedback used to guide the next increment </a:t>
            </a:r>
          </a:p>
          <a:p>
            <a:pPr marL="971550" lvl="1" indent="-514350">
              <a:buFont typeface="+mj-lt"/>
              <a:buAutoNum type="arabicPeriod"/>
            </a:pPr>
            <a:r>
              <a:rPr lang="en-US" sz="1800" dirty="0"/>
              <a:t>No slides! Just working software </a:t>
            </a:r>
          </a:p>
          <a:p>
            <a:pPr marL="971550" lvl="1" indent="-514350">
              <a:buFont typeface="+mj-lt"/>
              <a:buAutoNum type="arabicPeriod"/>
            </a:pPr>
            <a:r>
              <a:rPr lang="en-US" sz="1800" dirty="0"/>
              <a:t>4 hours for a 4 week Spring </a:t>
            </a:r>
          </a:p>
          <a:p>
            <a:pPr marL="1428750" lvl="2" indent="-514350">
              <a:buFont typeface="+mj-lt"/>
              <a:buAutoNum type="arabicPeriod"/>
            </a:pPr>
            <a:r>
              <a:rPr lang="en-US" sz="1800" dirty="0"/>
              <a:t>Usually less for shorter Sprints </a:t>
            </a:r>
          </a:p>
          <a:p>
            <a:pPr marL="971550" lvl="1" indent="-514350">
              <a:buFont typeface="+mj-lt"/>
              <a:buAutoNum type="arabicPeriod"/>
            </a:pPr>
            <a:r>
              <a:rPr lang="en-US" sz="1800" dirty="0"/>
              <a:t>The full Scrum Team participates </a:t>
            </a:r>
          </a:p>
          <a:p>
            <a:pPr marL="1428750" lvl="2" indent="-514350">
              <a:buFont typeface="+mj-lt"/>
              <a:buAutoNum type="arabicPeriod"/>
            </a:pPr>
            <a:r>
              <a:rPr lang="en-US" sz="1800" dirty="0"/>
              <a:t>Complemented by the stakeholders </a:t>
            </a:r>
          </a:p>
        </p:txBody>
      </p:sp>
      <p:sp>
        <p:nvSpPr>
          <p:cNvPr id="4" name="Content Placeholder 3">
            <a:extLst>
              <a:ext uri="{FF2B5EF4-FFF2-40B4-BE49-F238E27FC236}">
                <a16:creationId xmlns:a16="http://schemas.microsoft.com/office/drawing/2014/main" id="{C37B4AE8-D462-354B-8239-D6C1A4467001}"/>
              </a:ext>
            </a:extLst>
          </p:cNvPr>
          <p:cNvSpPr>
            <a:spLocks noGrp="1"/>
          </p:cNvSpPr>
          <p:nvPr>
            <p:ph sz="half" idx="2"/>
          </p:nvPr>
        </p:nvSpPr>
        <p:spPr/>
        <p:txBody>
          <a:bodyPr>
            <a:normAutofit/>
          </a:bodyPr>
          <a:lstStyle/>
          <a:p>
            <a:pPr marL="0" indent="0">
              <a:buNone/>
            </a:pPr>
            <a:r>
              <a:rPr lang="en-US" sz="1800" b="1" dirty="0"/>
              <a:t>Product Owner</a:t>
            </a:r>
          </a:p>
          <a:p>
            <a:pPr marL="514350" indent="-514350">
              <a:buFont typeface="+mj-lt"/>
              <a:buAutoNum type="arabicPeriod"/>
            </a:pPr>
            <a:r>
              <a:rPr lang="en-US" sz="1800" dirty="0"/>
              <a:t>Reviews the Product Backlog and explains which items are done, and not done.</a:t>
            </a:r>
          </a:p>
          <a:p>
            <a:pPr marL="514350" indent="-514350">
              <a:buFont typeface="+mj-lt"/>
              <a:buAutoNum type="arabicPeriod"/>
            </a:pPr>
            <a:r>
              <a:rPr lang="en-US" sz="1800" dirty="0"/>
              <a:t>State of the Product Backlog.</a:t>
            </a:r>
          </a:p>
          <a:p>
            <a:pPr marL="514350" indent="-514350">
              <a:buFont typeface="+mj-lt"/>
              <a:buAutoNum type="arabicPeriod"/>
            </a:pPr>
            <a:r>
              <a:rPr lang="en-US" sz="1800" dirty="0"/>
              <a:t>Release projections.</a:t>
            </a:r>
          </a:p>
          <a:p>
            <a:pPr marL="0" indent="0">
              <a:buNone/>
            </a:pPr>
            <a:r>
              <a:rPr lang="en-US" sz="1800" b="1" dirty="0"/>
              <a:t>Development Team</a:t>
            </a:r>
          </a:p>
          <a:p>
            <a:pPr marL="514350" indent="-514350">
              <a:buFont typeface="+mj-lt"/>
              <a:buAutoNum type="arabicPeriod"/>
            </a:pPr>
            <a:r>
              <a:rPr lang="en-US" sz="1800" dirty="0"/>
              <a:t>Shares and demos the increment.</a:t>
            </a:r>
          </a:p>
          <a:p>
            <a:pPr marL="514350" indent="-514350">
              <a:buFont typeface="+mj-lt"/>
              <a:buAutoNum type="arabicPeriod"/>
            </a:pPr>
            <a:r>
              <a:rPr lang="en-US" sz="1800" dirty="0"/>
              <a:t>Reviews key metrics. Did the increment achieve your goals?</a:t>
            </a:r>
          </a:p>
          <a:p>
            <a:pPr marL="514350" indent="-514350">
              <a:buFont typeface="+mj-lt"/>
              <a:buAutoNum type="arabicPeriod"/>
            </a:pPr>
            <a:r>
              <a:rPr lang="en-US" sz="1800" dirty="0"/>
              <a:t>How problems were addressed.</a:t>
            </a:r>
          </a:p>
          <a:p>
            <a:pPr marL="514350" indent="-514350">
              <a:buFont typeface="+mj-lt"/>
              <a:buAutoNum type="arabicPeriod"/>
            </a:pPr>
            <a:r>
              <a:rPr lang="en-US" sz="1800" dirty="0"/>
              <a:t>Everyone provides and hears feedback</a:t>
            </a:r>
          </a:p>
          <a:p>
            <a:pPr marL="514350" indent="-514350">
              <a:buFont typeface="+mj-lt"/>
              <a:buAutoNum type="arabicPeriod"/>
            </a:pPr>
            <a:r>
              <a:rPr lang="en-US" sz="1800" dirty="0"/>
              <a:t>Take another look at the Product Backlog. </a:t>
            </a:r>
          </a:p>
        </p:txBody>
      </p:sp>
    </p:spTree>
    <p:extLst>
      <p:ext uri="{BB962C8B-B14F-4D97-AF65-F5344CB8AC3E}">
        <p14:creationId xmlns:p14="http://schemas.microsoft.com/office/powerpoint/2010/main" val="22113621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41CE6-3902-D941-9189-7EA93E1066A5}"/>
              </a:ext>
            </a:extLst>
          </p:cNvPr>
          <p:cNvSpPr>
            <a:spLocks noGrp="1"/>
          </p:cNvSpPr>
          <p:nvPr>
            <p:ph type="title"/>
          </p:nvPr>
        </p:nvSpPr>
        <p:spPr/>
        <p:txBody>
          <a:bodyPr/>
          <a:lstStyle/>
          <a:p>
            <a:r>
              <a:rPr lang="en-US" dirty="0"/>
              <a:t>Sprint Retrospective</a:t>
            </a:r>
          </a:p>
        </p:txBody>
      </p:sp>
      <p:sp>
        <p:nvSpPr>
          <p:cNvPr id="3" name="Content Placeholder 2">
            <a:extLst>
              <a:ext uri="{FF2B5EF4-FFF2-40B4-BE49-F238E27FC236}">
                <a16:creationId xmlns:a16="http://schemas.microsoft.com/office/drawing/2014/main" id="{0EA0FD1B-0403-C249-9449-53685E4FB723}"/>
              </a:ext>
            </a:extLst>
          </p:cNvPr>
          <p:cNvSpPr>
            <a:spLocks noGrp="1"/>
          </p:cNvSpPr>
          <p:nvPr>
            <p:ph idx="1"/>
          </p:nvPr>
        </p:nvSpPr>
        <p:spPr>
          <a:xfrm>
            <a:off x="838200" y="1825625"/>
            <a:ext cx="4200939" cy="4137853"/>
          </a:xfrm>
        </p:spPr>
        <p:txBody>
          <a:bodyPr>
            <a:normAutofit/>
          </a:bodyPr>
          <a:lstStyle/>
          <a:p>
            <a:pPr marL="0" indent="0">
              <a:buNone/>
            </a:pPr>
            <a:r>
              <a:rPr lang="en-US" dirty="0"/>
              <a:t>1. The Sprint Review is about showing a demo of the work that is completed.</a:t>
            </a:r>
          </a:p>
          <a:p>
            <a:pPr marL="0" indent="0">
              <a:buNone/>
            </a:pPr>
            <a:endParaRPr lang="en-US" dirty="0"/>
          </a:p>
          <a:p>
            <a:pPr marL="0" indent="0">
              <a:buNone/>
            </a:pPr>
            <a:r>
              <a:rPr lang="en-US" dirty="0"/>
              <a:t>2. The Sprint Retrospective is about identifying areas of improvement to make the next Sprint better.</a:t>
            </a:r>
          </a:p>
          <a:p>
            <a:pPr marL="0" indent="0">
              <a:buNone/>
            </a:pPr>
            <a:endParaRPr lang="en-US" dirty="0"/>
          </a:p>
          <a:p>
            <a:pPr marL="971550" lvl="1" indent="-514350">
              <a:buFont typeface="+mj-lt"/>
              <a:buAutoNum type="arabicPeriod"/>
            </a:pPr>
            <a:endParaRPr lang="en-US" dirty="0"/>
          </a:p>
          <a:p>
            <a:pPr marL="0" indent="0">
              <a:buNone/>
            </a:pPr>
            <a:endParaRPr lang="en-US" dirty="0"/>
          </a:p>
        </p:txBody>
      </p:sp>
      <p:pic>
        <p:nvPicPr>
          <p:cNvPr id="5" name="Picture 2" descr="Scrum Events #1 The Sprint | Let&amp;#39;s Scrum it!">
            <a:extLst>
              <a:ext uri="{FF2B5EF4-FFF2-40B4-BE49-F238E27FC236}">
                <a16:creationId xmlns:a16="http://schemas.microsoft.com/office/drawing/2014/main" id="{11B5D407-1C8B-E14D-9AA3-818EF37C95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7008" y="1690688"/>
            <a:ext cx="6769678" cy="4351338"/>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Badge 1 with solid fill">
            <a:extLst>
              <a:ext uri="{FF2B5EF4-FFF2-40B4-BE49-F238E27FC236}">
                <a16:creationId xmlns:a16="http://schemas.microsoft.com/office/drawing/2014/main" id="{03B7010D-A03E-B647-8A2A-681AF1D67F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78415" y="4521754"/>
            <a:ext cx="548640" cy="548640"/>
          </a:xfrm>
          <a:prstGeom prst="rect">
            <a:avLst/>
          </a:prstGeom>
        </p:spPr>
      </p:pic>
      <p:pic>
        <p:nvPicPr>
          <p:cNvPr id="7" name="Graphic 6" descr="Badge with solid fill">
            <a:extLst>
              <a:ext uri="{FF2B5EF4-FFF2-40B4-BE49-F238E27FC236}">
                <a16:creationId xmlns:a16="http://schemas.microsoft.com/office/drawing/2014/main" id="{066E99D0-C41D-6644-87F7-ACC51F9DA8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02963" y="2931493"/>
            <a:ext cx="548640" cy="548640"/>
          </a:xfrm>
          <a:prstGeom prst="rect">
            <a:avLst/>
          </a:prstGeom>
        </p:spPr>
      </p:pic>
    </p:spTree>
    <p:extLst>
      <p:ext uri="{BB962C8B-B14F-4D97-AF65-F5344CB8AC3E}">
        <p14:creationId xmlns:p14="http://schemas.microsoft.com/office/powerpoint/2010/main" val="10704341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41CE6-3902-D941-9189-7EA93E1066A5}"/>
              </a:ext>
            </a:extLst>
          </p:cNvPr>
          <p:cNvSpPr>
            <a:spLocks noGrp="1"/>
          </p:cNvSpPr>
          <p:nvPr>
            <p:ph type="title"/>
          </p:nvPr>
        </p:nvSpPr>
        <p:spPr/>
        <p:txBody>
          <a:bodyPr/>
          <a:lstStyle/>
          <a:p>
            <a:r>
              <a:rPr lang="en-US" dirty="0"/>
              <a:t>Sprint Retrospective</a:t>
            </a:r>
          </a:p>
        </p:txBody>
      </p:sp>
      <p:pic>
        <p:nvPicPr>
          <p:cNvPr id="2052" name="Picture 4" descr="Sprint Review vs Retrospective - What Is the Difference? | Wrike Scrum Guide">
            <a:extLst>
              <a:ext uri="{FF2B5EF4-FFF2-40B4-BE49-F238E27FC236}">
                <a16:creationId xmlns:a16="http://schemas.microsoft.com/office/drawing/2014/main" id="{B7BCD573-A9FF-BF48-AB67-CB7924D9B9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8991" y="1859653"/>
            <a:ext cx="8894018" cy="4024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9721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FD06C-80D9-A541-A858-DE785CB5758C}"/>
              </a:ext>
            </a:extLst>
          </p:cNvPr>
          <p:cNvSpPr>
            <a:spLocks noGrp="1"/>
          </p:cNvSpPr>
          <p:nvPr>
            <p:ph type="title"/>
          </p:nvPr>
        </p:nvSpPr>
        <p:spPr/>
        <p:txBody>
          <a:bodyPr/>
          <a:lstStyle/>
          <a:p>
            <a:r>
              <a:rPr lang="en-US" dirty="0"/>
              <a:t>Where I Usually Stay</a:t>
            </a:r>
          </a:p>
        </p:txBody>
      </p:sp>
      <p:pic>
        <p:nvPicPr>
          <p:cNvPr id="5122" name="Picture 2" descr="This New York Hipster Hotel Fines You $500 For Bad Yelp Reviews, And Y">
            <a:extLst>
              <a:ext uri="{FF2B5EF4-FFF2-40B4-BE49-F238E27FC236}">
                <a16:creationId xmlns:a16="http://schemas.microsoft.com/office/drawing/2014/main" id="{D4C34143-60ED-044B-81CA-2276011FFC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7784" y="1388331"/>
            <a:ext cx="8956431" cy="5037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4322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41CE6-3902-D941-9189-7EA93E1066A5}"/>
              </a:ext>
            </a:extLst>
          </p:cNvPr>
          <p:cNvSpPr>
            <a:spLocks noGrp="1"/>
          </p:cNvSpPr>
          <p:nvPr>
            <p:ph type="title"/>
          </p:nvPr>
        </p:nvSpPr>
        <p:spPr/>
        <p:txBody>
          <a:bodyPr/>
          <a:lstStyle/>
          <a:p>
            <a:r>
              <a:rPr lang="en-US" dirty="0"/>
              <a:t>Sprint Retrospective</a:t>
            </a:r>
          </a:p>
        </p:txBody>
      </p:sp>
      <p:sp>
        <p:nvSpPr>
          <p:cNvPr id="3" name="Content Placeholder 2">
            <a:extLst>
              <a:ext uri="{FF2B5EF4-FFF2-40B4-BE49-F238E27FC236}">
                <a16:creationId xmlns:a16="http://schemas.microsoft.com/office/drawing/2014/main" id="{0EA0FD1B-0403-C249-9449-53685E4FB723}"/>
              </a:ext>
            </a:extLst>
          </p:cNvPr>
          <p:cNvSpPr>
            <a:spLocks noGrp="1"/>
          </p:cNvSpPr>
          <p:nvPr>
            <p:ph sz="half" idx="1"/>
          </p:nvPr>
        </p:nvSpPr>
        <p:spPr/>
        <p:txBody>
          <a:bodyPr>
            <a:normAutofit fontScale="70000" lnSpcReduction="20000"/>
          </a:bodyPr>
          <a:lstStyle/>
          <a:p>
            <a:pPr marL="0" indent="0">
              <a:buNone/>
            </a:pPr>
            <a:r>
              <a:rPr lang="en-US" dirty="0"/>
              <a:t>Occurs after the Sprint review and before the next planning meeting.</a:t>
            </a:r>
          </a:p>
          <a:p>
            <a:pPr marL="514350" indent="-514350">
              <a:buFont typeface="+mj-lt"/>
              <a:buAutoNum type="arabicPeriod"/>
            </a:pPr>
            <a:endParaRPr lang="en-US" dirty="0"/>
          </a:p>
          <a:p>
            <a:pPr marL="514350" indent="-514350">
              <a:buFont typeface="+mj-lt"/>
              <a:buAutoNum type="arabicPeriod"/>
            </a:pPr>
            <a:r>
              <a:rPr lang="en-US" b="1" dirty="0"/>
              <a:t>Evaluate how the last Sprint went</a:t>
            </a:r>
            <a:r>
              <a:rPr lang="en-US" dirty="0"/>
              <a:t>.</a:t>
            </a:r>
          </a:p>
          <a:p>
            <a:pPr marL="514350" indent="-514350">
              <a:buFont typeface="+mj-lt"/>
              <a:buAutoNum type="arabicPeriod"/>
            </a:pPr>
            <a:r>
              <a:rPr lang="en-US" b="1" dirty="0"/>
              <a:t>Create a shared understanding of what went well, and what didn’t</a:t>
            </a:r>
            <a:r>
              <a:rPr lang="en-US" dirty="0"/>
              <a:t>.</a:t>
            </a:r>
          </a:p>
          <a:p>
            <a:pPr marL="514350" indent="-514350">
              <a:buFont typeface="+mj-lt"/>
              <a:buAutoNum type="arabicPeriod"/>
            </a:pPr>
            <a:r>
              <a:rPr lang="en-US" dirty="0"/>
              <a:t>Create a plan for improving the way that your team works.</a:t>
            </a:r>
          </a:p>
          <a:p>
            <a:pPr marL="514350" indent="-514350">
              <a:buFont typeface="+mj-lt"/>
              <a:buAutoNum type="arabicPeriod"/>
            </a:pPr>
            <a:r>
              <a:rPr lang="en-US" b="1" dirty="0"/>
              <a:t>Full Scrum Team participation </a:t>
            </a:r>
          </a:p>
          <a:p>
            <a:pPr marL="514350" indent="-514350">
              <a:buFont typeface="+mj-lt"/>
              <a:buAutoNum type="arabicPeriod"/>
            </a:pPr>
            <a:r>
              <a:rPr lang="en-US" dirty="0"/>
              <a:t>A discussion of </a:t>
            </a:r>
          </a:p>
          <a:p>
            <a:pPr marL="971550" lvl="1" indent="-514350">
              <a:buFont typeface="+mj-lt"/>
              <a:buAutoNum type="arabicPeriod"/>
            </a:pPr>
            <a:r>
              <a:rPr lang="en-US" dirty="0"/>
              <a:t>The Scrum process </a:t>
            </a:r>
          </a:p>
          <a:p>
            <a:pPr marL="971550" lvl="1" indent="-514350">
              <a:buFont typeface="+mj-lt"/>
              <a:buAutoNum type="arabicPeriod"/>
            </a:pPr>
            <a:r>
              <a:rPr lang="en-US" dirty="0"/>
              <a:t>Scrum Team members behaviors </a:t>
            </a:r>
          </a:p>
          <a:p>
            <a:pPr marL="971550" lvl="1" indent="-514350">
              <a:buFont typeface="+mj-lt"/>
              <a:buAutoNum type="arabicPeriod"/>
            </a:pPr>
            <a:r>
              <a:rPr lang="en-US" dirty="0"/>
              <a:t>Tools used and needed </a:t>
            </a:r>
          </a:p>
          <a:p>
            <a:pPr marL="971550" lvl="1" indent="-514350">
              <a:buFont typeface="+mj-lt"/>
              <a:buAutoNum type="arabicPeriod"/>
            </a:pPr>
            <a:r>
              <a:rPr lang="en-US" dirty="0"/>
              <a:t>Expanding the Definition of Done (based on Sprint Review) </a:t>
            </a:r>
          </a:p>
          <a:p>
            <a:pPr marL="971550" lvl="1" indent="-514350">
              <a:buFont typeface="+mj-lt"/>
              <a:buAutoNum type="arabicPeriod"/>
            </a:pPr>
            <a:endParaRPr lang="en-US" dirty="0"/>
          </a:p>
          <a:p>
            <a:pPr marL="0" indent="0">
              <a:buNone/>
            </a:pPr>
            <a:endParaRPr lang="en-US" dirty="0"/>
          </a:p>
        </p:txBody>
      </p:sp>
      <p:sp>
        <p:nvSpPr>
          <p:cNvPr id="4" name="Content Placeholder 3">
            <a:extLst>
              <a:ext uri="{FF2B5EF4-FFF2-40B4-BE49-F238E27FC236}">
                <a16:creationId xmlns:a16="http://schemas.microsoft.com/office/drawing/2014/main" id="{34E8E06D-B36B-EE4C-B55A-9080C20CE291}"/>
              </a:ext>
            </a:extLst>
          </p:cNvPr>
          <p:cNvSpPr>
            <a:spLocks noGrp="1"/>
          </p:cNvSpPr>
          <p:nvPr>
            <p:ph sz="half" idx="2"/>
          </p:nvPr>
        </p:nvSpPr>
        <p:spPr/>
        <p:txBody>
          <a:bodyPr>
            <a:normAutofit fontScale="70000" lnSpcReduction="20000"/>
          </a:bodyPr>
          <a:lstStyle/>
          <a:p>
            <a:pPr marL="0" indent="0">
              <a:buNone/>
            </a:pPr>
            <a:r>
              <a:rPr lang="en-US" dirty="0"/>
              <a:t>Goal: to </a:t>
            </a:r>
            <a:r>
              <a:rPr lang="en-US" b="1" dirty="0"/>
              <a:t>find actionable improvements </a:t>
            </a:r>
          </a:p>
          <a:p>
            <a:pPr marL="0" indent="0">
              <a:buNone/>
            </a:pPr>
            <a:r>
              <a:rPr lang="en-US" dirty="0"/>
              <a:t>The Scrum Team can enact on the next Sprint </a:t>
            </a:r>
          </a:p>
          <a:p>
            <a:pPr marL="514350" indent="-514350">
              <a:buFont typeface="+mj-lt"/>
              <a:buAutoNum type="arabicPeriod"/>
            </a:pPr>
            <a:r>
              <a:rPr lang="en-US" dirty="0"/>
              <a:t>To adapt common practices and techniques </a:t>
            </a:r>
          </a:p>
          <a:p>
            <a:pPr marL="514350" indent="-514350">
              <a:buFont typeface="+mj-lt"/>
              <a:buAutoNum type="arabicPeriod"/>
            </a:pPr>
            <a:r>
              <a:rPr lang="en-US" dirty="0"/>
              <a:t>To increase the Definition of Done </a:t>
            </a:r>
          </a:p>
          <a:p>
            <a:pPr marL="0" indent="0">
              <a:buNone/>
            </a:pPr>
            <a:endParaRPr lang="en-US" dirty="0"/>
          </a:p>
          <a:p>
            <a:pPr marL="0" indent="0">
              <a:buNone/>
            </a:pPr>
            <a:r>
              <a:rPr lang="en-US" dirty="0"/>
              <a:t>5 Basic steps to run through a retrospective:</a:t>
            </a:r>
          </a:p>
          <a:p>
            <a:pPr marL="514350" indent="-514350">
              <a:buFont typeface="+mj-lt"/>
              <a:buAutoNum type="arabicPeriod"/>
            </a:pPr>
            <a:r>
              <a:rPr lang="en-US" dirty="0"/>
              <a:t>Prepare.</a:t>
            </a:r>
          </a:p>
          <a:p>
            <a:pPr marL="514350" indent="-514350">
              <a:buFont typeface="+mj-lt"/>
              <a:buAutoNum type="arabicPeriod"/>
            </a:pPr>
            <a:r>
              <a:rPr lang="en-US" dirty="0"/>
              <a:t>Set the stage.</a:t>
            </a:r>
          </a:p>
          <a:p>
            <a:pPr marL="514350" indent="-514350">
              <a:buFont typeface="+mj-lt"/>
              <a:buAutoNum type="arabicPeriod"/>
            </a:pPr>
            <a:r>
              <a:rPr lang="en-US" dirty="0"/>
              <a:t>What went well.</a:t>
            </a:r>
          </a:p>
          <a:p>
            <a:pPr marL="514350" indent="-514350">
              <a:buFont typeface="+mj-lt"/>
              <a:buAutoNum type="arabicPeriod"/>
            </a:pPr>
            <a:r>
              <a:rPr lang="en-US" dirty="0"/>
              <a:t>What needs improvement? What we will commit to improve in the next Sprint. </a:t>
            </a:r>
          </a:p>
          <a:p>
            <a:pPr marL="514350" indent="-514350">
              <a:buFont typeface="+mj-lt"/>
              <a:buAutoNum type="arabicPeriod"/>
            </a:pPr>
            <a:r>
              <a:rPr lang="en-US" dirty="0"/>
              <a:t>Next steps.</a:t>
            </a:r>
          </a:p>
          <a:p>
            <a:pPr marL="0" indent="0">
              <a:buNone/>
            </a:pPr>
            <a:endParaRPr lang="en-US" dirty="0"/>
          </a:p>
          <a:p>
            <a:endParaRPr lang="en-US" dirty="0"/>
          </a:p>
        </p:txBody>
      </p:sp>
    </p:spTree>
    <p:extLst>
      <p:ext uri="{BB962C8B-B14F-4D97-AF65-F5344CB8AC3E}">
        <p14:creationId xmlns:p14="http://schemas.microsoft.com/office/powerpoint/2010/main" val="26587181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C4C03-CD0B-FB43-A2C4-1ECDDFBE3A64}"/>
              </a:ext>
            </a:extLst>
          </p:cNvPr>
          <p:cNvSpPr>
            <a:spLocks noGrp="1"/>
          </p:cNvSpPr>
          <p:nvPr>
            <p:ph type="title"/>
          </p:nvPr>
        </p:nvSpPr>
        <p:spPr/>
        <p:txBody>
          <a:bodyPr/>
          <a:lstStyle/>
          <a:p>
            <a:r>
              <a:rPr lang="en-US" dirty="0"/>
              <a:t>Sprint Retrospective</a:t>
            </a:r>
          </a:p>
        </p:txBody>
      </p:sp>
      <p:sp>
        <p:nvSpPr>
          <p:cNvPr id="3" name="Content Placeholder 2">
            <a:extLst>
              <a:ext uri="{FF2B5EF4-FFF2-40B4-BE49-F238E27FC236}">
                <a16:creationId xmlns:a16="http://schemas.microsoft.com/office/drawing/2014/main" id="{6CBC86C7-94C3-384E-9226-2FB273ABB647}"/>
              </a:ext>
            </a:extLst>
          </p:cNvPr>
          <p:cNvSpPr>
            <a:spLocks noGrp="1"/>
          </p:cNvSpPr>
          <p:nvPr>
            <p:ph idx="1"/>
          </p:nvPr>
        </p:nvSpPr>
        <p:spPr/>
        <p:txBody>
          <a:bodyPr>
            <a:normAutofit fontScale="92500" lnSpcReduction="20000"/>
          </a:bodyPr>
          <a:lstStyle/>
          <a:p>
            <a:pPr marL="0" indent="0">
              <a:buNone/>
            </a:pPr>
            <a:r>
              <a:rPr lang="en-US" dirty="0"/>
              <a:t>What you might need</a:t>
            </a:r>
          </a:p>
          <a:p>
            <a:pPr marL="0" indent="0">
              <a:buNone/>
            </a:pPr>
            <a:endParaRPr lang="en-US" dirty="0"/>
          </a:p>
          <a:p>
            <a:pPr marL="514350" indent="-514350">
              <a:buFont typeface="+mj-lt"/>
              <a:buAutoNum type="arabicPeriod"/>
            </a:pPr>
            <a:r>
              <a:rPr lang="en-US" dirty="0"/>
              <a:t>To prepare: White board, sticky notes, pens, timer. No cell phones.</a:t>
            </a:r>
          </a:p>
          <a:p>
            <a:pPr marL="514350" indent="-514350">
              <a:buFont typeface="+mj-lt"/>
              <a:buAutoNum type="arabicPeriod"/>
            </a:pPr>
            <a:r>
              <a:rPr lang="en-US" dirty="0"/>
              <a:t>Setting the stage: Remain focused on outcomes (not individuals). Be positive – not a complaining session. Be honest. Listen with an open mind.</a:t>
            </a:r>
          </a:p>
          <a:p>
            <a:pPr marL="514350" indent="-514350">
              <a:buFont typeface="+mj-lt"/>
              <a:buAutoNum type="arabicPeriod"/>
            </a:pPr>
            <a:r>
              <a:rPr lang="en-US" dirty="0"/>
              <a:t>What went well: Key strengths. Outcomes. Team members write brief “idea” per sticky note, creating a shared understanding of what it means. Group similar themes.</a:t>
            </a:r>
          </a:p>
          <a:p>
            <a:pPr marL="514350" indent="-514350">
              <a:buFont typeface="+mj-lt"/>
              <a:buAutoNum type="arabicPeriod"/>
            </a:pPr>
            <a:r>
              <a:rPr lang="en-US" dirty="0"/>
              <a:t>What needs improvement. Same as #3. Actions and outcomes that could have been better. </a:t>
            </a:r>
          </a:p>
          <a:p>
            <a:pPr marL="514350" indent="-514350">
              <a:buFont typeface="+mj-lt"/>
              <a:buAutoNum type="arabicPeriod"/>
            </a:pPr>
            <a:r>
              <a:rPr lang="en-US" dirty="0"/>
              <a:t>Wrap up with next steps. </a:t>
            </a:r>
          </a:p>
        </p:txBody>
      </p:sp>
    </p:spTree>
    <p:extLst>
      <p:ext uri="{BB962C8B-B14F-4D97-AF65-F5344CB8AC3E}">
        <p14:creationId xmlns:p14="http://schemas.microsoft.com/office/powerpoint/2010/main" val="30140035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F875D-0BB4-4D42-88F9-DB2CBADB0EDA}"/>
              </a:ext>
            </a:extLst>
          </p:cNvPr>
          <p:cNvSpPr>
            <a:spLocks noGrp="1"/>
          </p:cNvSpPr>
          <p:nvPr>
            <p:ph type="title"/>
          </p:nvPr>
        </p:nvSpPr>
        <p:spPr/>
        <p:txBody>
          <a:bodyPr/>
          <a:lstStyle/>
          <a:p>
            <a:r>
              <a:rPr lang="en-US" dirty="0"/>
              <a:t>4.5 Putting It All Together</a:t>
            </a:r>
          </a:p>
        </p:txBody>
      </p:sp>
      <p:pic>
        <p:nvPicPr>
          <p:cNvPr id="7170" name="Picture 2" descr="Scrum in a Nutshell">
            <a:extLst>
              <a:ext uri="{FF2B5EF4-FFF2-40B4-BE49-F238E27FC236}">
                <a16:creationId xmlns:a16="http://schemas.microsoft.com/office/drawing/2014/main" id="{61EA8346-D860-5F43-8416-B3D74AE755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6768" y="1464987"/>
            <a:ext cx="7258464" cy="5174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05934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01E1B-940A-C945-B6E0-A57C66C672B0}"/>
              </a:ext>
            </a:extLst>
          </p:cNvPr>
          <p:cNvSpPr>
            <a:spLocks noGrp="1"/>
          </p:cNvSpPr>
          <p:nvPr>
            <p:ph type="title"/>
          </p:nvPr>
        </p:nvSpPr>
        <p:spPr/>
        <p:txBody>
          <a:bodyPr/>
          <a:lstStyle/>
          <a:p>
            <a:r>
              <a:rPr lang="en-US" dirty="0">
                <a:solidFill>
                  <a:srgbClr val="FF0000"/>
                </a:solidFill>
              </a:rPr>
              <a:t>5. Done [Outline]</a:t>
            </a:r>
          </a:p>
        </p:txBody>
      </p:sp>
      <p:sp>
        <p:nvSpPr>
          <p:cNvPr id="3" name="Content Placeholder 2">
            <a:extLst>
              <a:ext uri="{FF2B5EF4-FFF2-40B4-BE49-F238E27FC236}">
                <a16:creationId xmlns:a16="http://schemas.microsoft.com/office/drawing/2014/main" id="{B0E8EEAD-B043-F544-9AD8-5363E5F9CB1D}"/>
              </a:ext>
            </a:extLst>
          </p:cNvPr>
          <p:cNvSpPr>
            <a:spLocks noGrp="1"/>
          </p:cNvSpPr>
          <p:nvPr>
            <p:ph idx="1"/>
          </p:nvPr>
        </p:nvSpPr>
        <p:spPr/>
        <p:txBody>
          <a:bodyPr/>
          <a:lstStyle/>
          <a:p>
            <a:pPr marL="514350" indent="-514350">
              <a:buFont typeface="+mj-lt"/>
              <a:buAutoNum type="arabicPeriod"/>
            </a:pPr>
            <a:r>
              <a:rPr lang="en-US" dirty="0"/>
              <a:t>Definition of “Done”</a:t>
            </a:r>
          </a:p>
        </p:txBody>
      </p:sp>
    </p:spTree>
    <p:extLst>
      <p:ext uri="{BB962C8B-B14F-4D97-AF65-F5344CB8AC3E}">
        <p14:creationId xmlns:p14="http://schemas.microsoft.com/office/powerpoint/2010/main" val="4432705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A2305-D722-4C45-A5A5-9F6F95859F8D}"/>
              </a:ext>
            </a:extLst>
          </p:cNvPr>
          <p:cNvSpPr>
            <a:spLocks noGrp="1"/>
          </p:cNvSpPr>
          <p:nvPr>
            <p:ph type="title"/>
          </p:nvPr>
        </p:nvSpPr>
        <p:spPr/>
        <p:txBody>
          <a:bodyPr/>
          <a:lstStyle/>
          <a:p>
            <a:r>
              <a:rPr lang="en-US" dirty="0"/>
              <a:t>5.1 Definition of  “Done” (DoD)</a:t>
            </a:r>
          </a:p>
        </p:txBody>
      </p:sp>
      <p:sp>
        <p:nvSpPr>
          <p:cNvPr id="3" name="Content Placeholder 2">
            <a:extLst>
              <a:ext uri="{FF2B5EF4-FFF2-40B4-BE49-F238E27FC236}">
                <a16:creationId xmlns:a16="http://schemas.microsoft.com/office/drawing/2014/main" id="{C5DDB179-A8C4-2C42-8B8D-543EE9FBBDE5}"/>
              </a:ext>
            </a:extLst>
          </p:cNvPr>
          <p:cNvSpPr>
            <a:spLocks noGrp="1"/>
          </p:cNvSpPr>
          <p:nvPr>
            <p:ph idx="1"/>
          </p:nvPr>
        </p:nvSpPr>
        <p:spPr/>
        <p:txBody>
          <a:bodyPr>
            <a:normAutofit/>
          </a:bodyPr>
          <a:lstStyle/>
          <a:p>
            <a:pPr marL="0" indent="0">
              <a:buNone/>
            </a:pPr>
            <a:r>
              <a:rPr lang="en-US" sz="3000" dirty="0"/>
              <a:t>An increment is deemed complete after the Sprint meets its “Done” criteria and their acceptance criteria.</a:t>
            </a:r>
          </a:p>
          <a:p>
            <a:pPr marL="0" indent="0">
              <a:buNone/>
            </a:pPr>
            <a:r>
              <a:rPr lang="en-US" sz="3000" dirty="0"/>
              <a:t>So the definition of “Done” is based on the agreed criteria that must be met for a team to consider an aspect of the project is </a:t>
            </a:r>
            <a:r>
              <a:rPr lang="en-US" sz="3000" b="1" dirty="0"/>
              <a:t>shippable or complete</a:t>
            </a:r>
            <a:r>
              <a:rPr lang="en-US" sz="3000" dirty="0"/>
              <a:t>. </a:t>
            </a:r>
          </a:p>
          <a:p>
            <a:pPr marL="0" indent="0">
              <a:buNone/>
            </a:pPr>
            <a:r>
              <a:rPr lang="en-US" sz="3000" dirty="0"/>
              <a:t>Think of it as a </a:t>
            </a:r>
            <a:r>
              <a:rPr lang="en-US" sz="3000" b="1" dirty="0"/>
              <a:t>checklist</a:t>
            </a:r>
            <a:r>
              <a:rPr lang="en-US" sz="3000" dirty="0"/>
              <a:t> that defines what’s needed for an Increment to be releasable at the end of a Sprint.</a:t>
            </a:r>
          </a:p>
          <a:p>
            <a:pPr marL="0" indent="0">
              <a:buNone/>
            </a:pPr>
            <a:r>
              <a:rPr lang="en-US" sz="3000" dirty="0"/>
              <a:t>The team decides what is “done”</a:t>
            </a:r>
          </a:p>
        </p:txBody>
      </p:sp>
    </p:spTree>
    <p:extLst>
      <p:ext uri="{BB962C8B-B14F-4D97-AF65-F5344CB8AC3E}">
        <p14:creationId xmlns:p14="http://schemas.microsoft.com/office/powerpoint/2010/main" val="6657354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A2305-D722-4C45-A5A5-9F6F95859F8D}"/>
              </a:ext>
            </a:extLst>
          </p:cNvPr>
          <p:cNvSpPr>
            <a:spLocks noGrp="1"/>
          </p:cNvSpPr>
          <p:nvPr>
            <p:ph type="title"/>
          </p:nvPr>
        </p:nvSpPr>
        <p:spPr/>
        <p:txBody>
          <a:bodyPr/>
          <a:lstStyle/>
          <a:p>
            <a:r>
              <a:rPr lang="en-US" dirty="0"/>
              <a:t>Definition of Done vs Acceptance Criteria</a:t>
            </a:r>
          </a:p>
        </p:txBody>
      </p:sp>
      <p:sp>
        <p:nvSpPr>
          <p:cNvPr id="3" name="Content Placeholder 2">
            <a:extLst>
              <a:ext uri="{FF2B5EF4-FFF2-40B4-BE49-F238E27FC236}">
                <a16:creationId xmlns:a16="http://schemas.microsoft.com/office/drawing/2014/main" id="{C5DDB179-A8C4-2C42-8B8D-543EE9FBBDE5}"/>
              </a:ext>
            </a:extLst>
          </p:cNvPr>
          <p:cNvSpPr>
            <a:spLocks noGrp="1"/>
          </p:cNvSpPr>
          <p:nvPr>
            <p:ph idx="1"/>
          </p:nvPr>
        </p:nvSpPr>
        <p:spPr/>
        <p:txBody>
          <a:bodyPr>
            <a:normAutofit/>
          </a:bodyPr>
          <a:lstStyle/>
          <a:p>
            <a:pPr marL="0" indent="0">
              <a:buNone/>
            </a:pPr>
            <a:r>
              <a:rPr lang="en-US" b="1" dirty="0"/>
              <a:t>Definition of Done (DoD) </a:t>
            </a:r>
            <a:r>
              <a:rPr lang="en-US" dirty="0"/>
              <a:t>is a list of requirements that a user story must adhere to for the team to call it complete.</a:t>
            </a:r>
            <a:r>
              <a:rPr lang="en-US" b="1" dirty="0"/>
              <a:t> </a:t>
            </a:r>
          </a:p>
          <a:p>
            <a:pPr marL="0" indent="0">
              <a:buNone/>
            </a:pPr>
            <a:r>
              <a:rPr lang="en-US" dirty="0"/>
              <a:t>While the </a:t>
            </a:r>
            <a:r>
              <a:rPr lang="en-US" b="1" dirty="0"/>
              <a:t>Acceptance Criteria </a:t>
            </a:r>
            <a:r>
              <a:rPr lang="en-US" dirty="0"/>
              <a:t>of a User Story consist of set of Test Scenarios that are to be met to confirm that the software is working as expected.</a:t>
            </a:r>
          </a:p>
          <a:p>
            <a:pPr marL="0" indent="0">
              <a:buNone/>
            </a:pPr>
            <a:r>
              <a:rPr lang="en-US" dirty="0"/>
              <a:t>Short Answer: </a:t>
            </a:r>
            <a:r>
              <a:rPr lang="en-US" b="1" dirty="0"/>
              <a:t>Definition of Done is about building the product “right,” and Acceptance Criteria is about developing the “right” product.</a:t>
            </a:r>
          </a:p>
        </p:txBody>
      </p:sp>
    </p:spTree>
    <p:extLst>
      <p:ext uri="{BB962C8B-B14F-4D97-AF65-F5344CB8AC3E}">
        <p14:creationId xmlns:p14="http://schemas.microsoft.com/office/powerpoint/2010/main" val="18762660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A2305-D722-4C45-A5A5-9F6F95859F8D}"/>
              </a:ext>
            </a:extLst>
          </p:cNvPr>
          <p:cNvSpPr>
            <a:spLocks noGrp="1"/>
          </p:cNvSpPr>
          <p:nvPr>
            <p:ph type="title"/>
          </p:nvPr>
        </p:nvSpPr>
        <p:spPr/>
        <p:txBody>
          <a:bodyPr/>
          <a:lstStyle/>
          <a:p>
            <a:r>
              <a:rPr lang="en-US" dirty="0"/>
              <a:t>The Definition of Done (DoD)</a:t>
            </a:r>
          </a:p>
        </p:txBody>
      </p:sp>
      <p:sp>
        <p:nvSpPr>
          <p:cNvPr id="4" name="Content Placeholder 3">
            <a:extLst>
              <a:ext uri="{FF2B5EF4-FFF2-40B4-BE49-F238E27FC236}">
                <a16:creationId xmlns:a16="http://schemas.microsoft.com/office/drawing/2014/main" id="{A2DE7B48-897B-464E-B553-D8329E1945E4}"/>
              </a:ext>
            </a:extLst>
          </p:cNvPr>
          <p:cNvSpPr>
            <a:spLocks noGrp="1"/>
          </p:cNvSpPr>
          <p:nvPr>
            <p:ph idx="1"/>
          </p:nvPr>
        </p:nvSpPr>
        <p:spPr/>
        <p:txBody>
          <a:bodyPr>
            <a:normAutofit fontScale="25000" lnSpcReduction="20000"/>
          </a:bodyPr>
          <a:lstStyle/>
          <a:p>
            <a:pPr marL="0" indent="0">
              <a:buNone/>
            </a:pPr>
            <a:r>
              <a:rPr lang="en-US" sz="8000" dirty="0"/>
              <a:t>The DoD is NOT the same as Acceptance Criteria </a:t>
            </a:r>
          </a:p>
          <a:p>
            <a:pPr marL="514350" indent="-514350">
              <a:buFont typeface="+mj-lt"/>
              <a:buAutoNum type="arabicPeriod"/>
            </a:pPr>
            <a:r>
              <a:rPr lang="en-US" sz="8000" dirty="0"/>
              <a:t>The Definition of Done is a </a:t>
            </a:r>
            <a:r>
              <a:rPr lang="en-US" sz="8000" b="1" dirty="0"/>
              <a:t>clear and concise list of requirements that the user story must satisfy for the team to call it complete. </a:t>
            </a:r>
          </a:p>
          <a:p>
            <a:pPr marL="514350" indent="-514350">
              <a:buFont typeface="+mj-lt"/>
              <a:buAutoNum type="arabicPeriod"/>
            </a:pPr>
            <a:r>
              <a:rPr lang="en-US" sz="8000" dirty="0"/>
              <a:t>The DoD is a list of technical and non-technical requirements for each user story to meet for the project. It must apply to all items in the backlog. </a:t>
            </a:r>
          </a:p>
          <a:p>
            <a:pPr marL="514350" indent="-514350">
              <a:buFont typeface="+mj-lt"/>
              <a:buAutoNum type="arabicPeriod"/>
            </a:pPr>
            <a:r>
              <a:rPr lang="en-US" sz="8000" dirty="0"/>
              <a:t>DoD is a contract between the Scrum Team &amp; the Product Owner. </a:t>
            </a:r>
          </a:p>
          <a:p>
            <a:pPr marL="514350" indent="-514350">
              <a:buFont typeface="+mj-lt"/>
              <a:buAutoNum type="arabicPeriod"/>
            </a:pPr>
            <a:r>
              <a:rPr lang="en-US" sz="8000" dirty="0"/>
              <a:t>User story Acceptance Criteria can be modified over the course of the Sprint as the user story is further refined. </a:t>
            </a:r>
          </a:p>
          <a:p>
            <a:pPr marL="514350" indent="-514350">
              <a:buFont typeface="+mj-lt"/>
              <a:buAutoNum type="arabicPeriod"/>
            </a:pPr>
            <a:r>
              <a:rPr lang="en-US" sz="8000" dirty="0"/>
              <a:t>The DoD is set during the Release Planning or Sprint  – not generally modified once active development print cycles are underway. </a:t>
            </a:r>
          </a:p>
          <a:p>
            <a:pPr marL="514350" indent="-514350">
              <a:buFont typeface="+mj-lt"/>
              <a:buAutoNum type="arabicPeriod"/>
            </a:pPr>
            <a:r>
              <a:rPr lang="en-US" sz="8000" dirty="0"/>
              <a:t>The DoD is often confused with acceptance criteria because, like acceptance criteria, it is used to prove that a story is complete. </a:t>
            </a:r>
          </a:p>
          <a:p>
            <a:pPr marL="514350" indent="-514350">
              <a:buFont typeface="+mj-lt"/>
              <a:buAutoNum type="arabicPeriod"/>
            </a:pPr>
            <a:r>
              <a:rPr lang="en-US" sz="8000" b="1" dirty="0"/>
              <a:t>The difference with the DoD is that it is a list of requisites that determine that a story meets company or project requirements, instead of only technical requirements. </a:t>
            </a:r>
          </a:p>
          <a:p>
            <a:pPr marL="0" indent="0">
              <a:buNone/>
            </a:pPr>
            <a:endParaRPr lang="en-US" dirty="0"/>
          </a:p>
        </p:txBody>
      </p:sp>
    </p:spTree>
    <p:extLst>
      <p:ext uri="{BB962C8B-B14F-4D97-AF65-F5344CB8AC3E}">
        <p14:creationId xmlns:p14="http://schemas.microsoft.com/office/powerpoint/2010/main" val="36687889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8CC04-E684-B24A-8B7D-657C8611EE0B}"/>
              </a:ext>
            </a:extLst>
          </p:cNvPr>
          <p:cNvSpPr>
            <a:spLocks noGrp="1"/>
          </p:cNvSpPr>
          <p:nvPr>
            <p:ph type="title"/>
          </p:nvPr>
        </p:nvSpPr>
        <p:spPr/>
        <p:txBody>
          <a:bodyPr/>
          <a:lstStyle/>
          <a:p>
            <a:r>
              <a:rPr lang="en-US" dirty="0"/>
              <a:t>Is it Done?</a:t>
            </a:r>
          </a:p>
        </p:txBody>
      </p:sp>
      <p:sp>
        <p:nvSpPr>
          <p:cNvPr id="3" name="Content Placeholder 2">
            <a:extLst>
              <a:ext uri="{FF2B5EF4-FFF2-40B4-BE49-F238E27FC236}">
                <a16:creationId xmlns:a16="http://schemas.microsoft.com/office/drawing/2014/main" id="{BD50DC94-B65F-F04B-99B5-66763F20423E}"/>
              </a:ext>
            </a:extLst>
          </p:cNvPr>
          <p:cNvSpPr>
            <a:spLocks noGrp="1"/>
          </p:cNvSpPr>
          <p:nvPr>
            <p:ph idx="1"/>
          </p:nvPr>
        </p:nvSpPr>
        <p:spPr/>
        <p:txBody>
          <a:bodyPr>
            <a:normAutofit/>
          </a:bodyPr>
          <a:lstStyle/>
          <a:p>
            <a:pPr marL="514350" indent="-514350">
              <a:buFont typeface="+mj-lt"/>
              <a:buAutoNum type="arabicPeriod"/>
            </a:pPr>
            <a:r>
              <a:rPr lang="en-US" dirty="0"/>
              <a:t>Decide on your definition of done as a team</a:t>
            </a:r>
          </a:p>
          <a:p>
            <a:pPr marL="514350" indent="-514350">
              <a:buFont typeface="+mj-lt"/>
              <a:buAutoNum type="arabicPeriod"/>
            </a:pPr>
            <a:r>
              <a:rPr lang="en-US" dirty="0"/>
              <a:t>Create a checklist template for your definition of done</a:t>
            </a:r>
          </a:p>
          <a:p>
            <a:pPr marL="514350" indent="-514350">
              <a:buFont typeface="+mj-lt"/>
              <a:buAutoNum type="arabicPeriod"/>
            </a:pPr>
            <a:r>
              <a:rPr lang="en-US" dirty="0"/>
              <a:t>Don’t obsess over the list of criteria</a:t>
            </a:r>
          </a:p>
          <a:p>
            <a:pPr marL="514350" indent="-514350">
              <a:buFont typeface="+mj-lt"/>
              <a:buAutoNum type="arabicPeriod"/>
            </a:pPr>
            <a:r>
              <a:rPr lang="en-US" dirty="0"/>
              <a:t>Make sure each individual task has its own specific acceptance criteria</a:t>
            </a:r>
          </a:p>
          <a:p>
            <a:pPr marL="514350" indent="-514350">
              <a:buFont typeface="+mj-lt"/>
              <a:buAutoNum type="arabicPeriod"/>
            </a:pPr>
            <a:r>
              <a:rPr lang="en-US" dirty="0"/>
              <a:t> Check your DoD against organizational needs</a:t>
            </a:r>
          </a:p>
        </p:txBody>
      </p:sp>
    </p:spTree>
    <p:extLst>
      <p:ext uri="{BB962C8B-B14F-4D97-AF65-F5344CB8AC3E}">
        <p14:creationId xmlns:p14="http://schemas.microsoft.com/office/powerpoint/2010/main" val="1490593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8CC04-E684-B24A-8B7D-657C8611EE0B}"/>
              </a:ext>
            </a:extLst>
          </p:cNvPr>
          <p:cNvSpPr>
            <a:spLocks noGrp="1"/>
          </p:cNvSpPr>
          <p:nvPr>
            <p:ph type="title"/>
          </p:nvPr>
        </p:nvSpPr>
        <p:spPr/>
        <p:txBody>
          <a:bodyPr/>
          <a:lstStyle/>
          <a:p>
            <a:r>
              <a:rPr lang="en-US" dirty="0"/>
              <a:t>Is it Done?</a:t>
            </a:r>
          </a:p>
        </p:txBody>
      </p:sp>
      <p:sp>
        <p:nvSpPr>
          <p:cNvPr id="3" name="Content Placeholder 2">
            <a:extLst>
              <a:ext uri="{FF2B5EF4-FFF2-40B4-BE49-F238E27FC236}">
                <a16:creationId xmlns:a16="http://schemas.microsoft.com/office/drawing/2014/main" id="{BD50DC94-B65F-F04B-99B5-66763F20423E}"/>
              </a:ext>
            </a:extLst>
          </p:cNvPr>
          <p:cNvSpPr>
            <a:spLocks noGrp="1"/>
          </p:cNvSpPr>
          <p:nvPr>
            <p:ph idx="1"/>
          </p:nvPr>
        </p:nvSpPr>
        <p:spPr/>
        <p:txBody>
          <a:bodyPr>
            <a:normAutofit/>
          </a:bodyPr>
          <a:lstStyle/>
          <a:p>
            <a:pPr marL="514350" indent="-514350">
              <a:buFont typeface="+mj-lt"/>
              <a:buAutoNum type="arabicPeriod"/>
            </a:pPr>
            <a:r>
              <a:rPr lang="en-US" dirty="0"/>
              <a:t>Unit test passed</a:t>
            </a:r>
          </a:p>
          <a:p>
            <a:pPr marL="514350" indent="-514350">
              <a:buFont typeface="+mj-lt"/>
              <a:buAutoNum type="arabicPeriod"/>
            </a:pPr>
            <a:r>
              <a:rPr lang="en-US" dirty="0"/>
              <a:t>Code reviewed</a:t>
            </a:r>
          </a:p>
          <a:p>
            <a:pPr marL="514350" indent="-514350">
              <a:buFont typeface="+mj-lt"/>
              <a:buAutoNum type="arabicPeriod"/>
            </a:pPr>
            <a:r>
              <a:rPr lang="en-US" dirty="0"/>
              <a:t>Acceptance criteria for each issue met</a:t>
            </a:r>
          </a:p>
          <a:p>
            <a:pPr marL="514350" indent="-514350">
              <a:buFont typeface="+mj-lt"/>
              <a:buAutoNum type="arabicPeriod"/>
            </a:pPr>
            <a:r>
              <a:rPr lang="en-US" dirty="0"/>
              <a:t>Functional tests passed</a:t>
            </a:r>
          </a:p>
          <a:p>
            <a:pPr marL="514350" indent="-514350">
              <a:buFont typeface="+mj-lt"/>
              <a:buAutoNum type="arabicPeriod"/>
            </a:pPr>
            <a:r>
              <a:rPr lang="en-US" dirty="0"/>
              <a:t>Non-functional requirements met</a:t>
            </a:r>
          </a:p>
          <a:p>
            <a:pPr marL="514350" indent="-514350">
              <a:buFont typeface="+mj-lt"/>
              <a:buAutoNum type="arabicPeriod"/>
            </a:pPr>
            <a:r>
              <a:rPr lang="en-US" dirty="0"/>
              <a:t>Product owner accepts the User Story</a:t>
            </a:r>
          </a:p>
        </p:txBody>
      </p:sp>
    </p:spTree>
    <p:extLst>
      <p:ext uri="{BB962C8B-B14F-4D97-AF65-F5344CB8AC3E}">
        <p14:creationId xmlns:p14="http://schemas.microsoft.com/office/powerpoint/2010/main" val="17276566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8CC04-E684-B24A-8B7D-657C8611EE0B}"/>
              </a:ext>
            </a:extLst>
          </p:cNvPr>
          <p:cNvSpPr>
            <a:spLocks noGrp="1"/>
          </p:cNvSpPr>
          <p:nvPr>
            <p:ph type="title"/>
          </p:nvPr>
        </p:nvSpPr>
        <p:spPr/>
        <p:txBody>
          <a:bodyPr/>
          <a:lstStyle/>
          <a:p>
            <a:r>
              <a:rPr lang="en-US" dirty="0"/>
              <a:t>Is it Done?</a:t>
            </a:r>
          </a:p>
        </p:txBody>
      </p:sp>
      <p:sp>
        <p:nvSpPr>
          <p:cNvPr id="3" name="Content Placeholder 2">
            <a:extLst>
              <a:ext uri="{FF2B5EF4-FFF2-40B4-BE49-F238E27FC236}">
                <a16:creationId xmlns:a16="http://schemas.microsoft.com/office/drawing/2014/main" id="{BD50DC94-B65F-F04B-99B5-66763F20423E}"/>
              </a:ext>
            </a:extLst>
          </p:cNvPr>
          <p:cNvSpPr>
            <a:spLocks noGrp="1"/>
          </p:cNvSpPr>
          <p:nvPr>
            <p:ph idx="1"/>
          </p:nvPr>
        </p:nvSpPr>
        <p:spPr/>
        <p:txBody>
          <a:bodyPr>
            <a:noAutofit/>
          </a:bodyPr>
          <a:lstStyle/>
          <a:p>
            <a:pPr marL="514350" indent="-514350">
              <a:buFont typeface="+mj-lt"/>
              <a:buAutoNum type="arabicPeriod"/>
            </a:pPr>
            <a:r>
              <a:rPr lang="en-US" sz="2000" b="1" dirty="0"/>
              <a:t>Code is written</a:t>
            </a:r>
            <a:r>
              <a:rPr lang="en-US" sz="2000" dirty="0"/>
              <a:t>. The most basic thing that needs to be completed for any user story or issue to be “done” is that it’s built.</a:t>
            </a:r>
          </a:p>
          <a:p>
            <a:pPr marL="514350" indent="-514350">
              <a:buFont typeface="+mj-lt"/>
              <a:buAutoNum type="arabicPeriod"/>
            </a:pPr>
            <a:r>
              <a:rPr lang="en-US" sz="2000" b="1" dirty="0"/>
              <a:t>Code is documented</a:t>
            </a:r>
            <a:r>
              <a:rPr lang="en-US" sz="2000" dirty="0"/>
              <a:t>. At this level, you most likely want to have some developer documentation finished and made accessible. Depending on the size of the project, you might also want to create some form of help documentation for the handoff to support (who will be answering questions about the release to users).</a:t>
            </a:r>
          </a:p>
          <a:p>
            <a:pPr marL="514350" indent="-514350">
              <a:buFont typeface="+mj-lt"/>
              <a:buAutoNum type="arabicPeriod"/>
            </a:pPr>
            <a:r>
              <a:rPr lang="en-US" sz="2000" b="1" dirty="0"/>
              <a:t>Code review has been completed</a:t>
            </a:r>
            <a:r>
              <a:rPr lang="en-US" sz="2000" dirty="0"/>
              <a:t>. As part of your sprint, you’ll want to get your code ready for review with clear metrics (and acceptance criteria) set. To be “done”, the code needs to be checked by your team for any issues or bugs.</a:t>
            </a:r>
          </a:p>
          <a:p>
            <a:pPr marL="514350" indent="-514350">
              <a:buFont typeface="+mj-lt"/>
              <a:buAutoNum type="arabicPeriod"/>
            </a:pPr>
            <a:r>
              <a:rPr lang="en-US" sz="2000" dirty="0"/>
              <a:t>Build has been made and </a:t>
            </a:r>
            <a:r>
              <a:rPr lang="en-US" sz="2000" b="1" dirty="0"/>
              <a:t>deployed on a testing environment</a:t>
            </a:r>
            <a:r>
              <a:rPr lang="en-US" sz="2000" dirty="0"/>
              <a:t>. Your definition of done needs to expand beyond just the scope of writing code. By including a deploy in it, you’ll help keep your sprints on track and also keep the end goal in mind for developers.</a:t>
            </a:r>
          </a:p>
          <a:p>
            <a:pPr marL="514350" indent="-514350">
              <a:buFont typeface="+mj-lt"/>
              <a:buAutoNum type="arabicPeriod"/>
            </a:pPr>
            <a:r>
              <a:rPr lang="en-US" sz="2000" dirty="0"/>
              <a:t>Tests have been passed. </a:t>
            </a:r>
            <a:r>
              <a:rPr lang="en-US" sz="2000" b="1" dirty="0"/>
              <a:t>Does it work</a:t>
            </a:r>
            <a:r>
              <a:rPr lang="en-US" sz="2000" dirty="0"/>
              <a:t>? Before you can be done, you need to make sure you’ve gone through your test plan and make sure you didn’t break anything else in the meantime.</a:t>
            </a:r>
          </a:p>
        </p:txBody>
      </p:sp>
    </p:spTree>
    <p:extLst>
      <p:ext uri="{BB962C8B-B14F-4D97-AF65-F5344CB8AC3E}">
        <p14:creationId xmlns:p14="http://schemas.microsoft.com/office/powerpoint/2010/main" val="3568693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5C0B2-C357-FA46-96BE-B491E68EA775}"/>
              </a:ext>
            </a:extLst>
          </p:cNvPr>
          <p:cNvSpPr>
            <a:spLocks noGrp="1"/>
          </p:cNvSpPr>
          <p:nvPr>
            <p:ph type="title"/>
          </p:nvPr>
        </p:nvSpPr>
        <p:spPr/>
        <p:txBody>
          <a:bodyPr/>
          <a:lstStyle/>
          <a:p>
            <a:r>
              <a:rPr lang="en-US" dirty="0"/>
              <a:t>Twelve Principles of the Agile Manifesto</a:t>
            </a:r>
          </a:p>
        </p:txBody>
      </p:sp>
      <p:sp>
        <p:nvSpPr>
          <p:cNvPr id="3" name="Content Placeholder 2">
            <a:extLst>
              <a:ext uri="{FF2B5EF4-FFF2-40B4-BE49-F238E27FC236}">
                <a16:creationId xmlns:a16="http://schemas.microsoft.com/office/drawing/2014/main" id="{3435F23D-1DD3-F444-9884-A7FA80D1347C}"/>
              </a:ext>
            </a:extLst>
          </p:cNvPr>
          <p:cNvSpPr>
            <a:spLocks noGrp="1"/>
          </p:cNvSpPr>
          <p:nvPr>
            <p:ph sz="half" idx="1"/>
          </p:nvPr>
        </p:nvSpPr>
        <p:spPr/>
        <p:txBody>
          <a:bodyPr>
            <a:normAutofit fontScale="47500" lnSpcReduction="20000"/>
          </a:bodyPr>
          <a:lstStyle/>
          <a:p>
            <a:pPr marL="514350" indent="-514350">
              <a:buFont typeface="+mj-lt"/>
              <a:buAutoNum type="arabicPeriod"/>
            </a:pPr>
            <a:r>
              <a:rPr lang="en-US" sz="3400" dirty="0"/>
              <a:t>Our highest priority is to satisfy the customer through early and continuous delivery of valuable software. </a:t>
            </a:r>
          </a:p>
          <a:p>
            <a:pPr marL="514350" indent="-514350">
              <a:buFont typeface="+mj-lt"/>
              <a:buAutoNum type="arabicPeriod"/>
            </a:pPr>
            <a:r>
              <a:rPr lang="en-US" sz="3400" dirty="0"/>
              <a:t>Welcome changing requirements, even late in development. Agile processes harness change for the customer's competitive advantage. </a:t>
            </a:r>
          </a:p>
          <a:p>
            <a:pPr marL="514350" indent="-514350">
              <a:buFont typeface="+mj-lt"/>
              <a:buAutoNum type="arabicPeriod"/>
            </a:pPr>
            <a:r>
              <a:rPr lang="en-US" sz="3400" dirty="0"/>
              <a:t>Deliver working software frequently, from a couple of weeks to a couple of months, with a preference to the shorter timescale. </a:t>
            </a:r>
          </a:p>
          <a:p>
            <a:pPr marL="514350" indent="-514350">
              <a:buFont typeface="+mj-lt"/>
              <a:buAutoNum type="arabicPeriod"/>
            </a:pPr>
            <a:r>
              <a:rPr lang="en-US" sz="3400" dirty="0"/>
              <a:t>Businesses and developers must work together daily throughout the project. </a:t>
            </a:r>
          </a:p>
          <a:p>
            <a:pPr marL="514350" indent="-514350">
              <a:buFont typeface="+mj-lt"/>
              <a:buAutoNum type="arabicPeriod"/>
            </a:pPr>
            <a:r>
              <a:rPr lang="en-US" sz="3400" dirty="0"/>
              <a:t>Build projects around motivated individuals. Give them the environment and support they need and trust them to get the job done. </a:t>
            </a:r>
          </a:p>
          <a:p>
            <a:endParaRPr lang="en-US" dirty="0"/>
          </a:p>
        </p:txBody>
      </p:sp>
      <p:sp>
        <p:nvSpPr>
          <p:cNvPr id="4" name="Content Placeholder 3">
            <a:extLst>
              <a:ext uri="{FF2B5EF4-FFF2-40B4-BE49-F238E27FC236}">
                <a16:creationId xmlns:a16="http://schemas.microsoft.com/office/drawing/2014/main" id="{EB2032B0-C30B-2F4F-8657-79303D2D7A15}"/>
              </a:ext>
            </a:extLst>
          </p:cNvPr>
          <p:cNvSpPr>
            <a:spLocks noGrp="1"/>
          </p:cNvSpPr>
          <p:nvPr>
            <p:ph sz="half" idx="2"/>
          </p:nvPr>
        </p:nvSpPr>
        <p:spPr/>
        <p:txBody>
          <a:bodyPr>
            <a:normAutofit fontScale="47500" lnSpcReduction="20000"/>
          </a:bodyPr>
          <a:lstStyle/>
          <a:p>
            <a:pPr marL="514350" indent="-514350">
              <a:buFont typeface="+mj-lt"/>
              <a:buAutoNum type="arabicPeriod" startAt="6"/>
            </a:pPr>
            <a:r>
              <a:rPr lang="en-US" sz="3400" dirty="0"/>
              <a:t>The most efficient and effective method of conveying information to and within a development team is face-to-face conversation. </a:t>
            </a:r>
          </a:p>
          <a:p>
            <a:pPr marL="514350" indent="-514350">
              <a:buFont typeface="+mj-lt"/>
              <a:buAutoNum type="arabicPeriod" startAt="6"/>
            </a:pPr>
            <a:r>
              <a:rPr lang="en-US" sz="3400" dirty="0"/>
              <a:t>Working software is the primary measure of progress. </a:t>
            </a:r>
          </a:p>
          <a:p>
            <a:pPr marL="514350" indent="-514350">
              <a:buFont typeface="+mj-lt"/>
              <a:buAutoNum type="arabicPeriod" startAt="6"/>
            </a:pPr>
            <a:r>
              <a:rPr lang="en-US" sz="3400" dirty="0"/>
              <a:t>Agile processes promote sustainable development. The sponsors, developers, and users should be able to maintain a constant pace indefinitely. </a:t>
            </a:r>
          </a:p>
          <a:p>
            <a:pPr marL="514350" indent="-514350">
              <a:buFont typeface="+mj-lt"/>
              <a:buAutoNum type="arabicPeriod" startAt="6"/>
            </a:pPr>
            <a:r>
              <a:rPr lang="en-US" sz="3400" dirty="0"/>
              <a:t>Continuous attention to technical excellence and good design enhances agility. </a:t>
            </a:r>
          </a:p>
          <a:p>
            <a:pPr marL="514350" indent="-514350">
              <a:buFont typeface="+mj-lt"/>
              <a:buAutoNum type="arabicPeriod" startAt="6"/>
            </a:pPr>
            <a:r>
              <a:rPr lang="en-US" sz="3400" dirty="0"/>
              <a:t>Simplicity--the art of maximizing the amount of work not done -- is essential. </a:t>
            </a:r>
          </a:p>
          <a:p>
            <a:pPr marL="514350" indent="-514350">
              <a:buFont typeface="+mj-lt"/>
              <a:buAutoNum type="arabicPeriod" startAt="6"/>
            </a:pPr>
            <a:r>
              <a:rPr lang="en-US" sz="3400" dirty="0"/>
              <a:t>The best architectures, requirements, and designs emerge from self-organizing teams. </a:t>
            </a:r>
          </a:p>
          <a:p>
            <a:pPr marL="514350" indent="-514350">
              <a:buFont typeface="+mj-lt"/>
              <a:buAutoNum type="arabicPeriod" startAt="6"/>
            </a:pPr>
            <a:r>
              <a:rPr lang="en-US" sz="3400" dirty="0"/>
              <a:t>At regular intervals, the team reflects on how to become more effective, then tunes and adjusts its behavior accordingly </a:t>
            </a:r>
          </a:p>
          <a:p>
            <a:endParaRPr lang="en-US" dirty="0"/>
          </a:p>
        </p:txBody>
      </p:sp>
    </p:spTree>
    <p:extLst>
      <p:ext uri="{BB962C8B-B14F-4D97-AF65-F5344CB8AC3E}">
        <p14:creationId xmlns:p14="http://schemas.microsoft.com/office/powerpoint/2010/main" val="354011220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59BE3-F987-E840-94A7-E67F970D2C98}"/>
              </a:ext>
            </a:extLst>
          </p:cNvPr>
          <p:cNvSpPr>
            <a:spLocks noGrp="1"/>
          </p:cNvSpPr>
          <p:nvPr>
            <p:ph type="title"/>
          </p:nvPr>
        </p:nvSpPr>
        <p:spPr/>
        <p:txBody>
          <a:bodyPr/>
          <a:lstStyle/>
          <a:p>
            <a:r>
              <a:rPr lang="en-US" dirty="0">
                <a:solidFill>
                  <a:schemeClr val="accent6">
                    <a:lumMod val="75000"/>
                  </a:schemeClr>
                </a:solidFill>
              </a:rPr>
              <a:t>6. Sprint Techniques [Outline]</a:t>
            </a:r>
          </a:p>
        </p:txBody>
      </p:sp>
      <p:sp>
        <p:nvSpPr>
          <p:cNvPr id="3" name="Content Placeholder 2">
            <a:extLst>
              <a:ext uri="{FF2B5EF4-FFF2-40B4-BE49-F238E27FC236}">
                <a16:creationId xmlns:a16="http://schemas.microsoft.com/office/drawing/2014/main" id="{505F7054-820A-714F-AA96-B5A5FDE1DBF1}"/>
              </a:ext>
            </a:extLst>
          </p:cNvPr>
          <p:cNvSpPr>
            <a:spLocks noGrp="1"/>
          </p:cNvSpPr>
          <p:nvPr>
            <p:ph idx="1"/>
          </p:nvPr>
        </p:nvSpPr>
        <p:spPr/>
        <p:txBody>
          <a:bodyPr/>
          <a:lstStyle/>
          <a:p>
            <a:pPr marL="514350" indent="-514350">
              <a:buFont typeface="+mj-lt"/>
              <a:buAutoNum type="arabicPeriod"/>
            </a:pPr>
            <a:r>
              <a:rPr lang="en-US" dirty="0"/>
              <a:t>Hitting a Spike</a:t>
            </a:r>
          </a:p>
          <a:p>
            <a:pPr marL="514350" indent="-514350">
              <a:buFont typeface="+mj-lt"/>
              <a:buAutoNum type="arabicPeriod"/>
            </a:pPr>
            <a:r>
              <a:rPr lang="en-US" dirty="0"/>
              <a:t>Burndown and Burnup Charts</a:t>
            </a:r>
          </a:p>
        </p:txBody>
      </p:sp>
    </p:spTree>
    <p:extLst>
      <p:ext uri="{BB962C8B-B14F-4D97-AF65-F5344CB8AC3E}">
        <p14:creationId xmlns:p14="http://schemas.microsoft.com/office/powerpoint/2010/main" val="23635011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C6F38-B50A-0C46-832F-4056AD5134F5}"/>
              </a:ext>
            </a:extLst>
          </p:cNvPr>
          <p:cNvSpPr>
            <a:spLocks noGrp="1"/>
          </p:cNvSpPr>
          <p:nvPr>
            <p:ph type="title"/>
          </p:nvPr>
        </p:nvSpPr>
        <p:spPr/>
        <p:txBody>
          <a:bodyPr/>
          <a:lstStyle/>
          <a:p>
            <a:r>
              <a:rPr lang="en-US" dirty="0"/>
              <a:t>6.1 Hitting a Spike</a:t>
            </a:r>
          </a:p>
        </p:txBody>
      </p:sp>
      <p:sp>
        <p:nvSpPr>
          <p:cNvPr id="3" name="Content Placeholder 2">
            <a:extLst>
              <a:ext uri="{FF2B5EF4-FFF2-40B4-BE49-F238E27FC236}">
                <a16:creationId xmlns:a16="http://schemas.microsoft.com/office/drawing/2014/main" id="{A3DF19A9-F92E-A841-BE35-27485DD0F3F7}"/>
              </a:ext>
            </a:extLst>
          </p:cNvPr>
          <p:cNvSpPr>
            <a:spLocks noGrp="1"/>
          </p:cNvSpPr>
          <p:nvPr>
            <p:ph idx="1"/>
          </p:nvPr>
        </p:nvSpPr>
        <p:spPr/>
        <p:txBody>
          <a:bodyPr>
            <a:normAutofit/>
          </a:bodyPr>
          <a:lstStyle/>
          <a:p>
            <a:pPr marL="0" indent="0">
              <a:buNone/>
            </a:pPr>
            <a:r>
              <a:rPr lang="en-US" dirty="0"/>
              <a:t>The purpose of Spike is to gain the knowledge necessary to reduce the risk of a technical approach, better understand a requirement, or increase the reliability of a story estimate.</a:t>
            </a:r>
          </a:p>
          <a:p>
            <a:pPr marL="0" indent="0">
              <a:buNone/>
            </a:pPr>
            <a:br>
              <a:rPr lang="en-US" dirty="0"/>
            </a:br>
            <a:r>
              <a:rPr lang="en-US" dirty="0"/>
              <a:t>The spikes that teams take on are often proof-of-concept types (prototypes) of activities. </a:t>
            </a:r>
          </a:p>
          <a:p>
            <a:pPr marL="0" indent="0">
              <a:buNone/>
            </a:pPr>
            <a:endParaRPr lang="en-US" i="1" dirty="0"/>
          </a:p>
          <a:p>
            <a:pPr marL="0" indent="0">
              <a:buNone/>
            </a:pPr>
            <a:endParaRPr lang="en-US" dirty="0"/>
          </a:p>
        </p:txBody>
      </p:sp>
      <p:pic>
        <p:nvPicPr>
          <p:cNvPr id="5" name="Picture 4">
            <a:extLst>
              <a:ext uri="{FF2B5EF4-FFF2-40B4-BE49-F238E27FC236}">
                <a16:creationId xmlns:a16="http://schemas.microsoft.com/office/drawing/2014/main" id="{235F15A5-9AA2-8545-83CB-349572DF6A84}"/>
              </a:ext>
            </a:extLst>
          </p:cNvPr>
          <p:cNvPicPr>
            <a:picLocks noChangeAspect="1"/>
          </p:cNvPicPr>
          <p:nvPr/>
        </p:nvPicPr>
        <p:blipFill>
          <a:blip r:embed="rId2"/>
          <a:stretch>
            <a:fillRect/>
          </a:stretch>
        </p:blipFill>
        <p:spPr>
          <a:xfrm>
            <a:off x="6380734" y="146049"/>
            <a:ext cx="4973066" cy="1612108"/>
          </a:xfrm>
          <a:prstGeom prst="rect">
            <a:avLst/>
          </a:prstGeom>
        </p:spPr>
      </p:pic>
    </p:spTree>
    <p:extLst>
      <p:ext uri="{BB962C8B-B14F-4D97-AF65-F5344CB8AC3E}">
        <p14:creationId xmlns:p14="http://schemas.microsoft.com/office/powerpoint/2010/main" val="1900391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C6F38-B50A-0C46-832F-4056AD5134F5}"/>
              </a:ext>
            </a:extLst>
          </p:cNvPr>
          <p:cNvSpPr>
            <a:spLocks noGrp="1"/>
          </p:cNvSpPr>
          <p:nvPr>
            <p:ph type="title"/>
          </p:nvPr>
        </p:nvSpPr>
        <p:spPr/>
        <p:txBody>
          <a:bodyPr/>
          <a:lstStyle/>
          <a:p>
            <a:r>
              <a:rPr lang="en-US" dirty="0"/>
              <a:t>Hitting a Spike</a:t>
            </a:r>
          </a:p>
        </p:txBody>
      </p:sp>
      <p:sp>
        <p:nvSpPr>
          <p:cNvPr id="3" name="Content Placeholder 2">
            <a:extLst>
              <a:ext uri="{FF2B5EF4-FFF2-40B4-BE49-F238E27FC236}">
                <a16:creationId xmlns:a16="http://schemas.microsoft.com/office/drawing/2014/main" id="{A3DF19A9-F92E-A841-BE35-27485DD0F3F7}"/>
              </a:ext>
            </a:extLst>
          </p:cNvPr>
          <p:cNvSpPr>
            <a:spLocks noGrp="1"/>
          </p:cNvSpPr>
          <p:nvPr>
            <p:ph sz="half" idx="1"/>
          </p:nvPr>
        </p:nvSpPr>
        <p:spPr/>
        <p:txBody>
          <a:bodyPr>
            <a:normAutofit fontScale="77500" lnSpcReduction="20000"/>
          </a:bodyPr>
          <a:lstStyle/>
          <a:p>
            <a:pPr marL="0" indent="0">
              <a:buNone/>
            </a:pPr>
            <a:r>
              <a:rPr lang="en-US" b="1" dirty="0"/>
              <a:t>Technical Spike</a:t>
            </a:r>
          </a:p>
          <a:p>
            <a:pPr marL="0" indent="0">
              <a:buNone/>
            </a:pPr>
            <a:endParaRPr lang="en-US" b="1" dirty="0"/>
          </a:p>
          <a:p>
            <a:pPr marL="514350" indent="-514350">
              <a:buFont typeface="+mj-lt"/>
              <a:buAutoNum type="arabicPeriod"/>
            </a:pPr>
            <a:r>
              <a:rPr lang="en-US" dirty="0"/>
              <a:t>The technical spike is used more often for </a:t>
            </a:r>
            <a:r>
              <a:rPr lang="en-US" b="1" dirty="0"/>
              <a:t>evaluating the impact new technology has on the current implementation </a:t>
            </a:r>
            <a:r>
              <a:rPr lang="en-US" dirty="0"/>
              <a:t>that the team needs experiment a new technology to gain more confident for a desired approach before committing new functionality to a timebox.</a:t>
            </a:r>
          </a:p>
          <a:p>
            <a:pPr marL="514350" indent="-514350">
              <a:buFont typeface="+mj-lt"/>
              <a:buAutoNum type="arabicPeriod"/>
            </a:pPr>
            <a:r>
              <a:rPr lang="en-US" dirty="0"/>
              <a:t>i.e. “how long it takes to update a customer display to current usage, determining communication requirements, bandwidth, and whether to push or pull the data”</a:t>
            </a:r>
          </a:p>
          <a:p>
            <a:pPr marL="0" indent="0">
              <a:buNone/>
            </a:pPr>
            <a:endParaRPr lang="en-US" i="1" dirty="0"/>
          </a:p>
          <a:p>
            <a:pPr marL="0" indent="0">
              <a:buNone/>
            </a:pPr>
            <a:endParaRPr lang="en-US" dirty="0"/>
          </a:p>
        </p:txBody>
      </p:sp>
      <p:sp>
        <p:nvSpPr>
          <p:cNvPr id="4" name="Content Placeholder 3">
            <a:extLst>
              <a:ext uri="{FF2B5EF4-FFF2-40B4-BE49-F238E27FC236}">
                <a16:creationId xmlns:a16="http://schemas.microsoft.com/office/drawing/2014/main" id="{FD24C20C-A4FB-5741-82A2-D073DDAEF059}"/>
              </a:ext>
            </a:extLst>
          </p:cNvPr>
          <p:cNvSpPr>
            <a:spLocks noGrp="1"/>
          </p:cNvSpPr>
          <p:nvPr>
            <p:ph sz="half" idx="2"/>
          </p:nvPr>
        </p:nvSpPr>
        <p:spPr/>
        <p:txBody>
          <a:bodyPr>
            <a:normAutofit fontScale="77500" lnSpcReduction="20000"/>
          </a:bodyPr>
          <a:lstStyle/>
          <a:p>
            <a:pPr marL="0" indent="0">
              <a:buNone/>
            </a:pPr>
            <a:r>
              <a:rPr lang="en-US" b="1" dirty="0"/>
              <a:t>Functional Spike</a:t>
            </a:r>
          </a:p>
          <a:p>
            <a:pPr marL="0" indent="0">
              <a:buNone/>
            </a:pPr>
            <a:endParaRPr lang="en-US" b="1" dirty="0"/>
          </a:p>
          <a:p>
            <a:pPr marL="514350" indent="-514350">
              <a:buFont typeface="+mj-lt"/>
              <a:buAutoNum type="arabicPeriod"/>
            </a:pPr>
            <a:r>
              <a:rPr lang="en-US" dirty="0"/>
              <a:t>A functional spike are used whenever there is significant </a:t>
            </a:r>
            <a:r>
              <a:rPr lang="en-US" b="1" dirty="0"/>
              <a:t>uncertainty as to how a user might interact with the system</a:t>
            </a:r>
            <a:r>
              <a:rPr lang="en-US" dirty="0"/>
              <a:t>. Functional spikes are often best evaluated through some level of prototyping, whether it be user interface mockups, wireframes, page flows, or whatever techniques is best suited to get feedback from the customer or stakeholders.,</a:t>
            </a:r>
          </a:p>
          <a:p>
            <a:pPr marL="514350" indent="-514350">
              <a:buFont typeface="+mj-lt"/>
              <a:buAutoNum type="arabicPeriod"/>
            </a:pPr>
            <a:r>
              <a:rPr lang="en-US" dirty="0"/>
              <a:t>i.e. “Prototype a histogram in the web portal and get some user feedback on presentation size, style, and charting”</a:t>
            </a:r>
          </a:p>
          <a:p>
            <a:pPr marL="0" indent="0">
              <a:buNone/>
            </a:pPr>
            <a:endParaRPr lang="en-US" dirty="0"/>
          </a:p>
        </p:txBody>
      </p:sp>
      <p:pic>
        <p:nvPicPr>
          <p:cNvPr id="5" name="Picture 4">
            <a:extLst>
              <a:ext uri="{FF2B5EF4-FFF2-40B4-BE49-F238E27FC236}">
                <a16:creationId xmlns:a16="http://schemas.microsoft.com/office/drawing/2014/main" id="{235F15A5-9AA2-8545-83CB-349572DF6A84}"/>
              </a:ext>
            </a:extLst>
          </p:cNvPr>
          <p:cNvPicPr>
            <a:picLocks noChangeAspect="1"/>
          </p:cNvPicPr>
          <p:nvPr/>
        </p:nvPicPr>
        <p:blipFill>
          <a:blip r:embed="rId2"/>
          <a:stretch>
            <a:fillRect/>
          </a:stretch>
        </p:blipFill>
        <p:spPr>
          <a:xfrm>
            <a:off x="6380734" y="146049"/>
            <a:ext cx="4973066" cy="1612108"/>
          </a:xfrm>
          <a:prstGeom prst="rect">
            <a:avLst/>
          </a:prstGeom>
        </p:spPr>
      </p:pic>
    </p:spTree>
    <p:extLst>
      <p:ext uri="{BB962C8B-B14F-4D97-AF65-F5344CB8AC3E}">
        <p14:creationId xmlns:p14="http://schemas.microsoft.com/office/powerpoint/2010/main" val="22729378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C6F38-B50A-0C46-832F-4056AD5134F5}"/>
              </a:ext>
            </a:extLst>
          </p:cNvPr>
          <p:cNvSpPr>
            <a:spLocks noGrp="1"/>
          </p:cNvSpPr>
          <p:nvPr>
            <p:ph type="title"/>
          </p:nvPr>
        </p:nvSpPr>
        <p:spPr/>
        <p:txBody>
          <a:bodyPr/>
          <a:lstStyle/>
          <a:p>
            <a:r>
              <a:rPr lang="en-US" dirty="0"/>
              <a:t>Hitting a Spike</a:t>
            </a:r>
          </a:p>
        </p:txBody>
      </p:sp>
      <p:sp>
        <p:nvSpPr>
          <p:cNvPr id="4" name="Content Placeholder 3">
            <a:extLst>
              <a:ext uri="{FF2B5EF4-FFF2-40B4-BE49-F238E27FC236}">
                <a16:creationId xmlns:a16="http://schemas.microsoft.com/office/drawing/2014/main" id="{CAEEF1D2-C94A-B843-AF99-7F2962240551}"/>
              </a:ext>
            </a:extLst>
          </p:cNvPr>
          <p:cNvSpPr>
            <a:spLocks noGrp="1"/>
          </p:cNvSpPr>
          <p:nvPr>
            <p:ph idx="1"/>
          </p:nvPr>
        </p:nvSpPr>
        <p:spPr/>
        <p:txBody>
          <a:bodyPr>
            <a:normAutofit/>
          </a:bodyPr>
          <a:lstStyle/>
          <a:p>
            <a:pPr marL="514350" indent="-514350">
              <a:buFont typeface="+mj-lt"/>
              <a:buAutoNum type="arabicPeriod"/>
            </a:pPr>
            <a:r>
              <a:rPr lang="en-US" dirty="0"/>
              <a:t>Once the solution is identified, the person who was working on Spike, will document the approach and share it with the team.</a:t>
            </a:r>
          </a:p>
          <a:p>
            <a:pPr marL="514350" indent="-514350">
              <a:buFont typeface="+mj-lt"/>
              <a:buAutoNum type="arabicPeriod"/>
            </a:pPr>
            <a:r>
              <a:rPr lang="en-US" dirty="0"/>
              <a:t>The Product Owner will create a new implementation story.</a:t>
            </a:r>
          </a:p>
          <a:p>
            <a:pPr marL="514350" indent="-514350">
              <a:buFont typeface="+mj-lt"/>
              <a:buAutoNum type="arabicPeriod"/>
            </a:pPr>
            <a:r>
              <a:rPr lang="en-US" dirty="0"/>
              <a:t>In the sprint planning session, the Product Owner will prioritize the story.</a:t>
            </a:r>
          </a:p>
          <a:p>
            <a:pPr marL="514350" indent="-514350">
              <a:buFont typeface="+mj-lt"/>
              <a:buAutoNum type="arabicPeriod"/>
            </a:pPr>
            <a:r>
              <a:rPr lang="en-US" dirty="0"/>
              <a:t>The team will estimate the story and start work on it.</a:t>
            </a:r>
          </a:p>
          <a:p>
            <a:pPr marL="514350" indent="-514350">
              <a:buFont typeface="+mj-lt"/>
              <a:buAutoNum type="arabicPeriod"/>
            </a:pPr>
            <a:r>
              <a:rPr lang="en-US" b="1" dirty="0"/>
              <a:t>Spikes should be timeboxed</a:t>
            </a:r>
            <a:r>
              <a:rPr lang="en-US" dirty="0"/>
              <a:t>.</a:t>
            </a:r>
          </a:p>
        </p:txBody>
      </p:sp>
      <p:pic>
        <p:nvPicPr>
          <p:cNvPr id="5" name="Picture 4">
            <a:extLst>
              <a:ext uri="{FF2B5EF4-FFF2-40B4-BE49-F238E27FC236}">
                <a16:creationId xmlns:a16="http://schemas.microsoft.com/office/drawing/2014/main" id="{235F15A5-9AA2-8545-83CB-349572DF6A84}"/>
              </a:ext>
            </a:extLst>
          </p:cNvPr>
          <p:cNvPicPr>
            <a:picLocks noChangeAspect="1"/>
          </p:cNvPicPr>
          <p:nvPr/>
        </p:nvPicPr>
        <p:blipFill>
          <a:blip r:embed="rId2"/>
          <a:stretch>
            <a:fillRect/>
          </a:stretch>
        </p:blipFill>
        <p:spPr>
          <a:xfrm>
            <a:off x="6380734" y="146049"/>
            <a:ext cx="4973066" cy="1612108"/>
          </a:xfrm>
          <a:prstGeom prst="rect">
            <a:avLst/>
          </a:prstGeom>
        </p:spPr>
      </p:pic>
    </p:spTree>
    <p:extLst>
      <p:ext uri="{BB962C8B-B14F-4D97-AF65-F5344CB8AC3E}">
        <p14:creationId xmlns:p14="http://schemas.microsoft.com/office/powerpoint/2010/main" val="8146936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AC569E-C089-8747-A4B1-FF6F3D2E294F}"/>
              </a:ext>
            </a:extLst>
          </p:cNvPr>
          <p:cNvSpPr>
            <a:spLocks noGrp="1"/>
          </p:cNvSpPr>
          <p:nvPr>
            <p:ph type="title"/>
          </p:nvPr>
        </p:nvSpPr>
        <p:spPr/>
        <p:txBody>
          <a:bodyPr/>
          <a:lstStyle/>
          <a:p>
            <a:r>
              <a:rPr lang="en-US" dirty="0"/>
              <a:t>6.2 Burn-down and Burn-up Charts</a:t>
            </a:r>
          </a:p>
        </p:txBody>
      </p:sp>
      <p:sp>
        <p:nvSpPr>
          <p:cNvPr id="2" name="Content Placeholder 1">
            <a:extLst>
              <a:ext uri="{FF2B5EF4-FFF2-40B4-BE49-F238E27FC236}">
                <a16:creationId xmlns:a16="http://schemas.microsoft.com/office/drawing/2014/main" id="{4237E689-F1AB-3140-A0F1-221EF3223991}"/>
              </a:ext>
            </a:extLst>
          </p:cNvPr>
          <p:cNvSpPr>
            <a:spLocks noGrp="1"/>
          </p:cNvSpPr>
          <p:nvPr>
            <p:ph idx="1"/>
          </p:nvPr>
        </p:nvSpPr>
        <p:spPr/>
        <p:txBody>
          <a:bodyPr>
            <a:normAutofit fontScale="92500" lnSpcReduction="20000"/>
          </a:bodyPr>
          <a:lstStyle/>
          <a:p>
            <a:pPr marL="0" indent="0">
              <a:buNone/>
            </a:pPr>
            <a:r>
              <a:rPr lang="en-US" dirty="0"/>
              <a:t>What is a burn-down chart?</a:t>
            </a:r>
          </a:p>
          <a:p>
            <a:pPr marL="0" indent="0">
              <a:buNone/>
            </a:pPr>
            <a:r>
              <a:rPr lang="en-US" dirty="0"/>
              <a:t>A Burn-down chart is defined as a visualization tool, also used in Scrum &amp; Agile-based products, that helps in determining </a:t>
            </a:r>
            <a:r>
              <a:rPr lang="en-US" b="1" dirty="0"/>
              <a:t>how much work is left to be done and the time remaining for the same</a:t>
            </a:r>
            <a:r>
              <a:rPr lang="en-US" dirty="0"/>
              <a:t>. The graphical representation helps in predicting the method that the Scrum Team plans to undertake in completing the product within the current allotted time. </a:t>
            </a:r>
          </a:p>
          <a:p>
            <a:pPr marL="0" indent="0">
              <a:buNone/>
            </a:pPr>
            <a:endParaRPr lang="en-US" dirty="0"/>
          </a:p>
          <a:p>
            <a:pPr marL="0" indent="0">
              <a:buNone/>
            </a:pPr>
            <a:r>
              <a:rPr lang="en-US" dirty="0"/>
              <a:t>What is a burn-up Chart?</a:t>
            </a:r>
          </a:p>
          <a:p>
            <a:pPr marL="0" indent="0">
              <a:buNone/>
            </a:pPr>
            <a:r>
              <a:rPr lang="en-US" dirty="0"/>
              <a:t>A Burn-up chart is defined as a tool that is used in Scrum &amp; Agile-based products that helps in the </a:t>
            </a:r>
            <a:r>
              <a:rPr lang="en-US" b="1" dirty="0"/>
              <a:t>visual representation of a Scrum Team's overall progress of the work that they're doing</a:t>
            </a:r>
            <a:r>
              <a:rPr lang="en-US" dirty="0"/>
              <a:t>. The chart will help in showcasing the total scope of the product along with the work that has been completed so far. </a:t>
            </a:r>
          </a:p>
          <a:p>
            <a:pPr marL="0" indent="0">
              <a:buNone/>
            </a:pPr>
            <a:endParaRPr lang="en-US" dirty="0"/>
          </a:p>
        </p:txBody>
      </p:sp>
    </p:spTree>
    <p:extLst>
      <p:ext uri="{BB962C8B-B14F-4D97-AF65-F5344CB8AC3E}">
        <p14:creationId xmlns:p14="http://schemas.microsoft.com/office/powerpoint/2010/main" val="1198500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AC569E-C089-8747-A4B1-FF6F3D2E294F}"/>
              </a:ext>
            </a:extLst>
          </p:cNvPr>
          <p:cNvSpPr>
            <a:spLocks noGrp="1"/>
          </p:cNvSpPr>
          <p:nvPr>
            <p:ph type="title"/>
          </p:nvPr>
        </p:nvSpPr>
        <p:spPr/>
        <p:txBody>
          <a:bodyPr/>
          <a:lstStyle/>
          <a:p>
            <a:r>
              <a:rPr lang="en-US" dirty="0"/>
              <a:t>Burn-down and Burn-up Charts</a:t>
            </a:r>
          </a:p>
        </p:txBody>
      </p:sp>
      <p:pic>
        <p:nvPicPr>
          <p:cNvPr id="6" name="Picture 5">
            <a:extLst>
              <a:ext uri="{FF2B5EF4-FFF2-40B4-BE49-F238E27FC236}">
                <a16:creationId xmlns:a16="http://schemas.microsoft.com/office/drawing/2014/main" id="{6B2754F5-1E99-CB4F-B21E-8F682962F69A}"/>
              </a:ext>
            </a:extLst>
          </p:cNvPr>
          <p:cNvPicPr>
            <a:picLocks noChangeAspect="1"/>
          </p:cNvPicPr>
          <p:nvPr/>
        </p:nvPicPr>
        <p:blipFill>
          <a:blip r:embed="rId2"/>
          <a:stretch>
            <a:fillRect/>
          </a:stretch>
        </p:blipFill>
        <p:spPr>
          <a:xfrm>
            <a:off x="2612245" y="1690688"/>
            <a:ext cx="6967509" cy="4869420"/>
          </a:xfrm>
          <a:prstGeom prst="rect">
            <a:avLst/>
          </a:prstGeom>
        </p:spPr>
      </p:pic>
    </p:spTree>
    <p:extLst>
      <p:ext uri="{BB962C8B-B14F-4D97-AF65-F5344CB8AC3E}">
        <p14:creationId xmlns:p14="http://schemas.microsoft.com/office/powerpoint/2010/main" val="42101836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036C0-3769-4B43-A045-75953692978D}"/>
              </a:ext>
            </a:extLst>
          </p:cNvPr>
          <p:cNvSpPr>
            <a:spLocks noGrp="1"/>
          </p:cNvSpPr>
          <p:nvPr>
            <p:ph type="title"/>
          </p:nvPr>
        </p:nvSpPr>
        <p:spPr/>
        <p:txBody>
          <a:bodyPr/>
          <a:lstStyle/>
          <a:p>
            <a:r>
              <a:rPr lang="en-US" dirty="0"/>
              <a:t>Burn-down and Burn-up Charts</a:t>
            </a:r>
          </a:p>
        </p:txBody>
      </p:sp>
      <p:graphicFrame>
        <p:nvGraphicFramePr>
          <p:cNvPr id="4" name="Content Placeholder 3">
            <a:extLst>
              <a:ext uri="{FF2B5EF4-FFF2-40B4-BE49-F238E27FC236}">
                <a16:creationId xmlns:a16="http://schemas.microsoft.com/office/drawing/2014/main" id="{A1AF5107-5D38-8C48-BB5D-00812BF5D651}"/>
              </a:ext>
            </a:extLst>
          </p:cNvPr>
          <p:cNvGraphicFramePr>
            <a:graphicFrameLocks noGrp="1"/>
          </p:cNvGraphicFramePr>
          <p:nvPr>
            <p:ph idx="1"/>
            <p:extLst>
              <p:ext uri="{D42A27DB-BD31-4B8C-83A1-F6EECF244321}">
                <p14:modId xmlns:p14="http://schemas.microsoft.com/office/powerpoint/2010/main" val="3606410210"/>
              </p:ext>
            </p:extLst>
          </p:nvPr>
        </p:nvGraphicFramePr>
        <p:xfrm>
          <a:off x="3403504" y="1764921"/>
          <a:ext cx="5384992" cy="4475705"/>
        </p:xfrm>
        <a:graphic>
          <a:graphicData uri="http://schemas.openxmlformats.org/drawingml/2006/table">
            <a:tbl>
              <a:tblPr/>
              <a:tblGrid>
                <a:gridCol w="2692496">
                  <a:extLst>
                    <a:ext uri="{9D8B030D-6E8A-4147-A177-3AD203B41FA5}">
                      <a16:colId xmlns:a16="http://schemas.microsoft.com/office/drawing/2014/main" val="602338470"/>
                    </a:ext>
                  </a:extLst>
                </a:gridCol>
                <a:gridCol w="2692496">
                  <a:extLst>
                    <a:ext uri="{9D8B030D-6E8A-4147-A177-3AD203B41FA5}">
                      <a16:colId xmlns:a16="http://schemas.microsoft.com/office/drawing/2014/main" val="2032879037"/>
                    </a:ext>
                  </a:extLst>
                </a:gridCol>
              </a:tblGrid>
              <a:tr h="993791">
                <a:tc>
                  <a:txBody>
                    <a:bodyPr/>
                    <a:lstStyle/>
                    <a:p>
                      <a:pPr fontAlgn="t"/>
                      <a:r>
                        <a:rPr lang="en-US" sz="1400" dirty="0">
                          <a:effectLst/>
                          <a:latin typeface="ProximaNova-Regular" panose="02000506030000020004" pitchFamily="2" charset="0"/>
                        </a:rPr>
                        <a:t>Utilization</a:t>
                      </a:r>
                    </a:p>
                  </a:txBody>
                  <a:tcPr marL="46291" marR="46291" marT="23145" marB="23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400" dirty="0">
                          <a:effectLst/>
                          <a:latin typeface="ProximaNova-Regular" panose="02000506030000020004" pitchFamily="2" charset="0"/>
                        </a:rPr>
                        <a:t>Both Burn-up &amp; Burn-down charts are commonly utilized in Scrum &amp; Agile-based product development efforts</a:t>
                      </a:r>
                    </a:p>
                  </a:txBody>
                  <a:tcPr marL="46291" marR="46291" marT="23145" marB="23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7425275"/>
                  </a:ext>
                </a:extLst>
              </a:tr>
              <a:tr h="1435016">
                <a:tc>
                  <a:txBody>
                    <a:bodyPr/>
                    <a:lstStyle/>
                    <a:p>
                      <a:pPr fontAlgn="t"/>
                      <a:r>
                        <a:rPr lang="en-US" sz="1400" dirty="0">
                          <a:effectLst/>
                          <a:latin typeface="ProximaNova-Regular" panose="02000506030000020004" pitchFamily="2" charset="0"/>
                        </a:rPr>
                        <a:t>Remaining work measurement</a:t>
                      </a:r>
                    </a:p>
                  </a:txBody>
                  <a:tcPr marL="46291" marR="46291" marT="23145" marB="23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400" dirty="0">
                          <a:effectLst/>
                          <a:latin typeface="ProximaNova-Regular" panose="02000506030000020004" pitchFamily="2" charset="0"/>
                        </a:rPr>
                        <a:t>Both charts are capable of measuring the amount of remaining work needed to be done in a product, based on the respective completion timeframe</a:t>
                      </a:r>
                    </a:p>
                  </a:txBody>
                  <a:tcPr marL="46291" marR="46291" marT="23145" marB="23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5758560"/>
                  </a:ext>
                </a:extLst>
              </a:tr>
              <a:tr h="462908">
                <a:tc>
                  <a:txBody>
                    <a:bodyPr/>
                    <a:lstStyle/>
                    <a:p>
                      <a:pPr fontAlgn="t"/>
                      <a:r>
                        <a:rPr lang="en-US" sz="1400" dirty="0">
                          <a:effectLst/>
                          <a:latin typeface="ProximaNova-Regular" panose="02000506030000020004" pitchFamily="2" charset="0"/>
                        </a:rPr>
                        <a:t>Understandability</a:t>
                      </a:r>
                    </a:p>
                  </a:txBody>
                  <a:tcPr marL="46291" marR="46291" marT="23145" marB="23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400">
                          <a:effectLst/>
                          <a:latin typeface="ProximaNova-Regular" panose="02000506030000020004" pitchFamily="2" charset="0"/>
                        </a:rPr>
                        <a:t>Both charts are simple &amp; easy to understand.</a:t>
                      </a:r>
                    </a:p>
                  </a:txBody>
                  <a:tcPr marL="46291" marR="46291" marT="23145" marB="23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8258394"/>
                  </a:ext>
                </a:extLst>
              </a:tr>
              <a:tr h="1573888">
                <a:tc>
                  <a:txBody>
                    <a:bodyPr/>
                    <a:lstStyle/>
                    <a:p>
                      <a:pPr fontAlgn="t"/>
                      <a:r>
                        <a:rPr lang="en-US" sz="1400" dirty="0">
                          <a:effectLst/>
                          <a:latin typeface="ProximaNova-Regular" panose="02000506030000020004" pitchFamily="2" charset="0"/>
                        </a:rPr>
                        <a:t>Creation</a:t>
                      </a:r>
                    </a:p>
                  </a:txBody>
                  <a:tcPr marL="46291" marR="46291" marT="23145" marB="23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400" dirty="0">
                          <a:effectLst/>
                          <a:latin typeface="ProximaNova-Regular" panose="02000506030000020004" pitchFamily="2" charset="0"/>
                        </a:rPr>
                        <a:t>Both Burn-up &amp; Burn-down charts can either be created manually using pen &amp; paper, without any hassles. Or these charts can be created using any spreadsheet program such as Microsoft Excel.</a:t>
                      </a:r>
                    </a:p>
                  </a:txBody>
                  <a:tcPr marL="46291" marR="46291" marT="23145" marB="23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0771363"/>
                  </a:ext>
                </a:extLst>
              </a:tr>
            </a:tbl>
          </a:graphicData>
        </a:graphic>
      </p:graphicFrame>
    </p:spTree>
    <p:extLst>
      <p:ext uri="{BB962C8B-B14F-4D97-AF65-F5344CB8AC3E}">
        <p14:creationId xmlns:p14="http://schemas.microsoft.com/office/powerpoint/2010/main" val="5764342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DF29F-FEB4-3342-A523-EE1C63645154}"/>
              </a:ext>
            </a:extLst>
          </p:cNvPr>
          <p:cNvSpPr>
            <a:spLocks noGrp="1"/>
          </p:cNvSpPr>
          <p:nvPr>
            <p:ph type="title"/>
          </p:nvPr>
        </p:nvSpPr>
        <p:spPr/>
        <p:txBody>
          <a:bodyPr/>
          <a:lstStyle/>
          <a:p>
            <a:r>
              <a:rPr lang="en-US" dirty="0"/>
              <a:t>Burn-down and Burn-up Charts</a:t>
            </a:r>
          </a:p>
        </p:txBody>
      </p:sp>
      <p:sp>
        <p:nvSpPr>
          <p:cNvPr id="3" name="Content Placeholder 2">
            <a:extLst>
              <a:ext uri="{FF2B5EF4-FFF2-40B4-BE49-F238E27FC236}">
                <a16:creationId xmlns:a16="http://schemas.microsoft.com/office/drawing/2014/main" id="{3B8C78B3-E7BC-F040-968E-97DCA926EF2D}"/>
              </a:ext>
            </a:extLst>
          </p:cNvPr>
          <p:cNvSpPr>
            <a:spLocks noGrp="1"/>
          </p:cNvSpPr>
          <p:nvPr>
            <p:ph idx="1"/>
          </p:nvPr>
        </p:nvSpPr>
        <p:spPr/>
        <p:txBody>
          <a:bodyPr>
            <a:normAutofit fontScale="92500" lnSpcReduction="20000"/>
          </a:bodyPr>
          <a:lstStyle/>
          <a:p>
            <a:pPr marL="0" indent="0">
              <a:buNone/>
            </a:pPr>
            <a:r>
              <a:rPr lang="en-US" dirty="0"/>
              <a:t>The target audiences</a:t>
            </a:r>
          </a:p>
          <a:p>
            <a:pPr marL="514350" indent="-514350">
              <a:buFont typeface="+mj-lt"/>
              <a:buAutoNum type="arabicPeriod"/>
            </a:pPr>
            <a:r>
              <a:rPr lang="en-US" dirty="0"/>
              <a:t>Since the Burn-down chart tends to be more basic than Burn-up charts, it's highly appropriate for audiences who just want to know about the Product progress (at any given time) and nothing else. </a:t>
            </a:r>
          </a:p>
          <a:p>
            <a:pPr marL="514350" indent="-514350">
              <a:buFont typeface="+mj-lt"/>
              <a:buAutoNum type="arabicPeriod"/>
            </a:pPr>
            <a:r>
              <a:rPr lang="en-US" dirty="0"/>
              <a:t>But, on the other hand, the Burn-up chart is a great tool for those audiences who want to take an in-depth look at how the Product Manager managed the entire product throughout the timeline. </a:t>
            </a:r>
          </a:p>
          <a:p>
            <a:pPr marL="0" indent="0">
              <a:buNone/>
            </a:pPr>
            <a:r>
              <a:rPr lang="en-US" dirty="0"/>
              <a:t>The product changes</a:t>
            </a:r>
          </a:p>
          <a:p>
            <a:pPr marL="514350" indent="-514350">
              <a:buFont typeface="+mj-lt"/>
              <a:buAutoNum type="arabicPeriod"/>
            </a:pPr>
            <a:r>
              <a:rPr lang="en-US" dirty="0"/>
              <a:t>Burn-down charts are usable for products which contain little to no changes in the overall number of tasks or features which are already assigned. </a:t>
            </a:r>
          </a:p>
          <a:p>
            <a:pPr marL="514350" indent="-514350">
              <a:buFont typeface="+mj-lt"/>
              <a:buAutoNum type="arabicPeriod"/>
            </a:pPr>
            <a:r>
              <a:rPr lang="en-US" dirty="0"/>
              <a:t>Alternatively, if a product is subjected to multiple features or tasks alteration, then Burn-up charts make more sense. </a:t>
            </a:r>
          </a:p>
          <a:p>
            <a:endParaRPr lang="en-US" dirty="0"/>
          </a:p>
        </p:txBody>
      </p:sp>
    </p:spTree>
    <p:extLst>
      <p:ext uri="{BB962C8B-B14F-4D97-AF65-F5344CB8AC3E}">
        <p14:creationId xmlns:p14="http://schemas.microsoft.com/office/powerpoint/2010/main" val="37935347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CDDA7-7157-C541-8552-C09D4641C285}"/>
              </a:ext>
            </a:extLst>
          </p:cNvPr>
          <p:cNvSpPr>
            <a:spLocks noGrp="1"/>
          </p:cNvSpPr>
          <p:nvPr>
            <p:ph type="title"/>
          </p:nvPr>
        </p:nvSpPr>
        <p:spPr/>
        <p:txBody>
          <a:bodyPr/>
          <a:lstStyle/>
          <a:p>
            <a:r>
              <a:rPr lang="en-US" dirty="0"/>
              <a:t>Burn-down for Trello</a:t>
            </a:r>
          </a:p>
        </p:txBody>
      </p:sp>
      <p:pic>
        <p:nvPicPr>
          <p:cNvPr id="4" name="Picture 3">
            <a:extLst>
              <a:ext uri="{FF2B5EF4-FFF2-40B4-BE49-F238E27FC236}">
                <a16:creationId xmlns:a16="http://schemas.microsoft.com/office/drawing/2014/main" id="{E1E7D657-C21D-7341-96FA-CA1723B1EA86}"/>
              </a:ext>
            </a:extLst>
          </p:cNvPr>
          <p:cNvPicPr>
            <a:picLocks noChangeAspect="1"/>
          </p:cNvPicPr>
          <p:nvPr/>
        </p:nvPicPr>
        <p:blipFill>
          <a:blip r:embed="rId2"/>
          <a:stretch>
            <a:fillRect/>
          </a:stretch>
        </p:blipFill>
        <p:spPr>
          <a:xfrm>
            <a:off x="1295080" y="1536192"/>
            <a:ext cx="9601840" cy="5050479"/>
          </a:xfrm>
          <a:prstGeom prst="rect">
            <a:avLst/>
          </a:prstGeom>
        </p:spPr>
      </p:pic>
    </p:spTree>
    <p:extLst>
      <p:ext uri="{BB962C8B-B14F-4D97-AF65-F5344CB8AC3E}">
        <p14:creationId xmlns:p14="http://schemas.microsoft.com/office/powerpoint/2010/main" val="121563170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5D4E6-7360-F249-B895-20033D8AD349}"/>
              </a:ext>
            </a:extLst>
          </p:cNvPr>
          <p:cNvSpPr>
            <a:spLocks noGrp="1"/>
          </p:cNvSpPr>
          <p:nvPr>
            <p:ph type="title"/>
          </p:nvPr>
        </p:nvSpPr>
        <p:spPr/>
        <p:txBody>
          <a:bodyPr/>
          <a:lstStyle/>
          <a:p>
            <a:r>
              <a:rPr lang="en-US"/>
              <a:t>Burn-down </a:t>
            </a:r>
            <a:r>
              <a:rPr lang="en-US" dirty="0"/>
              <a:t>Can Show Over-Commitment</a:t>
            </a:r>
          </a:p>
        </p:txBody>
      </p:sp>
      <p:pic>
        <p:nvPicPr>
          <p:cNvPr id="4" name="Picture 3">
            <a:extLst>
              <a:ext uri="{FF2B5EF4-FFF2-40B4-BE49-F238E27FC236}">
                <a16:creationId xmlns:a16="http://schemas.microsoft.com/office/drawing/2014/main" id="{7A9FC12B-11D7-0949-84E5-E70A89CEA114}"/>
              </a:ext>
            </a:extLst>
          </p:cNvPr>
          <p:cNvPicPr>
            <a:picLocks noChangeAspect="1"/>
          </p:cNvPicPr>
          <p:nvPr/>
        </p:nvPicPr>
        <p:blipFill>
          <a:blip r:embed="rId2"/>
          <a:stretch>
            <a:fillRect/>
          </a:stretch>
        </p:blipFill>
        <p:spPr>
          <a:xfrm>
            <a:off x="812865" y="1395475"/>
            <a:ext cx="10566270" cy="5097400"/>
          </a:xfrm>
          <a:prstGeom prst="rect">
            <a:avLst/>
          </a:prstGeom>
        </p:spPr>
      </p:pic>
    </p:spTree>
    <p:extLst>
      <p:ext uri="{BB962C8B-B14F-4D97-AF65-F5344CB8AC3E}">
        <p14:creationId xmlns:p14="http://schemas.microsoft.com/office/powerpoint/2010/main" val="34604540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12784</TotalTime>
  <Words>6719</Words>
  <Application>Microsoft Office PowerPoint</Application>
  <PresentationFormat>Widescreen</PresentationFormat>
  <Paragraphs>742</Paragraphs>
  <Slides>100</Slides>
  <Notes>27</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100</vt:i4>
      </vt:variant>
    </vt:vector>
  </HeadingPairs>
  <TitlesOfParts>
    <vt:vector size="106" baseType="lpstr">
      <vt:lpstr>Arial</vt:lpstr>
      <vt:lpstr>Calibri</vt:lpstr>
      <vt:lpstr>Comic Sans MS</vt:lpstr>
      <vt:lpstr>Corbel</vt:lpstr>
      <vt:lpstr>ProximaNova-Regular</vt:lpstr>
      <vt:lpstr>Office Theme</vt:lpstr>
      <vt:lpstr>Agile Software Development</vt:lpstr>
      <vt:lpstr>1. Plan-Driven and Agile Development [Outline]</vt:lpstr>
      <vt:lpstr>1.1 Agile Methodology</vt:lpstr>
      <vt:lpstr>1.2 Plan-Driven and Agile Development</vt:lpstr>
      <vt:lpstr>Good Enough Theory</vt:lpstr>
      <vt:lpstr>1.3 Manifesto for Agile Software Development</vt:lpstr>
      <vt:lpstr>Snowbird Lodge</vt:lpstr>
      <vt:lpstr>Where I Usually Stay</vt:lpstr>
      <vt:lpstr>Twelve Principles of the Agile Manifesto</vt:lpstr>
      <vt:lpstr>Agile Manifesto Explained</vt:lpstr>
      <vt:lpstr>2. Agile vs Scrum [Outline]</vt:lpstr>
      <vt:lpstr>2.1 Agile vs Scrum?</vt:lpstr>
      <vt:lpstr>2.2 Agile Programming</vt:lpstr>
      <vt:lpstr>2.3 What is Scrum?</vt:lpstr>
      <vt:lpstr>What is Scrum?</vt:lpstr>
      <vt:lpstr>Scrum: The Most Prevelant of Agile Methods</vt:lpstr>
      <vt:lpstr>Why Scrum?</vt:lpstr>
      <vt:lpstr>2.4 Scrum is Empirical</vt:lpstr>
      <vt:lpstr>Scrum is Empirical</vt:lpstr>
      <vt:lpstr>The Three Legs of Empiricism</vt:lpstr>
      <vt:lpstr>Scrum is Transparent</vt:lpstr>
      <vt:lpstr>Scrum is Transparent</vt:lpstr>
      <vt:lpstr>Inspection</vt:lpstr>
      <vt:lpstr>Adaptation</vt:lpstr>
      <vt:lpstr>2.5 The Complexity of Software Development</vt:lpstr>
      <vt:lpstr>3. Scrum [Outline]</vt:lpstr>
      <vt:lpstr>3.1 Waterfall vs Scrum</vt:lpstr>
      <vt:lpstr>Problems with the Waterfall Model</vt:lpstr>
      <vt:lpstr>Problems with the Waterfall Model</vt:lpstr>
      <vt:lpstr>3.2 Characteristics of Waterfall vs Scrum</vt:lpstr>
      <vt:lpstr>3.3 Scrum: Incremental, Smaller Feature Sets</vt:lpstr>
      <vt:lpstr>Scrum: Incremental, Smaller Feature Sets</vt:lpstr>
      <vt:lpstr>Sprints</vt:lpstr>
      <vt:lpstr>Sprints: End with a Shippable Product</vt:lpstr>
      <vt:lpstr>4. Scrum Roles, Artifacts, and Events [Outline]</vt:lpstr>
      <vt:lpstr>4.1 Scrum Framework</vt:lpstr>
      <vt:lpstr>Scrum Framework</vt:lpstr>
      <vt:lpstr>The Sprint</vt:lpstr>
      <vt:lpstr>The Sprint</vt:lpstr>
      <vt:lpstr>Scrum Components</vt:lpstr>
      <vt:lpstr>Scrum Components</vt:lpstr>
      <vt:lpstr>4.2 Three Primary Sprint Roles</vt:lpstr>
      <vt:lpstr>Sprint Roles</vt:lpstr>
      <vt:lpstr>The Product Owner</vt:lpstr>
      <vt:lpstr>Role of the Product Owner</vt:lpstr>
      <vt:lpstr>The Scrum Master</vt:lpstr>
      <vt:lpstr>Role of the Scrum Master</vt:lpstr>
      <vt:lpstr>The Development Team</vt:lpstr>
      <vt:lpstr>Role of Development Team</vt:lpstr>
      <vt:lpstr>4.3 Scrum Artifacts</vt:lpstr>
      <vt:lpstr>Scrum Artifacts</vt:lpstr>
      <vt:lpstr>Scrum Artifacts</vt:lpstr>
      <vt:lpstr>Product vs Sprint Backlog</vt:lpstr>
      <vt:lpstr>Product vs Sprint Backlog</vt:lpstr>
      <vt:lpstr>Product Backlog</vt:lpstr>
      <vt:lpstr>Product Backlog Items</vt:lpstr>
      <vt:lpstr>A Scrum Board (Trello)</vt:lpstr>
      <vt:lpstr>Proper Use of Scrum Boards (and Trello)</vt:lpstr>
      <vt:lpstr>Scrum Artifacts: User Stories</vt:lpstr>
      <vt:lpstr>Scrum Artifacts: User Stories</vt:lpstr>
      <vt:lpstr>Scrum Artifacts: User Stories</vt:lpstr>
      <vt:lpstr>Scrum Artifacts: User Stories</vt:lpstr>
      <vt:lpstr>Scrum Artifacts: User Stories</vt:lpstr>
      <vt:lpstr>4.4 Scrum Events (Ceremonies)</vt:lpstr>
      <vt:lpstr>Event and Sprint Lengths</vt:lpstr>
      <vt:lpstr>What is Sprint Planning?</vt:lpstr>
      <vt:lpstr>What is Sprint Planning?</vt:lpstr>
      <vt:lpstr>Planning for the Increment and Product</vt:lpstr>
      <vt:lpstr>Sprint Planning Meeting Flow</vt:lpstr>
      <vt:lpstr>Sprint Planning Meeting Flow</vt:lpstr>
      <vt:lpstr>Sprint Planning Roles</vt:lpstr>
      <vt:lpstr>Common Problems with Sprint Planning</vt:lpstr>
      <vt:lpstr>Monitoring Sprint Progress</vt:lpstr>
      <vt:lpstr>The Daily Scrum</vt:lpstr>
      <vt:lpstr>The Daily Scrum</vt:lpstr>
      <vt:lpstr>Sprint Review Meeting</vt:lpstr>
      <vt:lpstr>Sprint Review Meeting: Who Does What?</vt:lpstr>
      <vt:lpstr>Sprint Retrospective</vt:lpstr>
      <vt:lpstr>Sprint Retrospective</vt:lpstr>
      <vt:lpstr>Sprint Retrospective</vt:lpstr>
      <vt:lpstr>Sprint Retrospective</vt:lpstr>
      <vt:lpstr>4.5 Putting It All Together</vt:lpstr>
      <vt:lpstr>5. Done [Outline]</vt:lpstr>
      <vt:lpstr>5.1 Definition of  “Done” (DoD)</vt:lpstr>
      <vt:lpstr>Definition of Done vs Acceptance Criteria</vt:lpstr>
      <vt:lpstr>The Definition of Done (DoD)</vt:lpstr>
      <vt:lpstr>Is it Done?</vt:lpstr>
      <vt:lpstr>Is it Done?</vt:lpstr>
      <vt:lpstr>Is it Done?</vt:lpstr>
      <vt:lpstr>6. Sprint Techniques [Outline]</vt:lpstr>
      <vt:lpstr>6.1 Hitting a Spike</vt:lpstr>
      <vt:lpstr>Hitting a Spike</vt:lpstr>
      <vt:lpstr>Hitting a Spike</vt:lpstr>
      <vt:lpstr>6.2 Burn-down and Burn-up Charts</vt:lpstr>
      <vt:lpstr>Burn-down and Burn-up Charts</vt:lpstr>
      <vt:lpstr>Burn-down and Burn-up Charts</vt:lpstr>
      <vt:lpstr>Burn-down and Burn-up Charts</vt:lpstr>
      <vt:lpstr>Burn-down for Trello</vt:lpstr>
      <vt:lpstr>Burn-down Can Show Over-Commitment</vt:lpstr>
      <vt:lpstr>Project Visualization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Brief Into to Scrum</dc:title>
  <dc:creator>Toporski, Neil F.</dc:creator>
  <cp:lastModifiedBy>Pham, Sarah</cp:lastModifiedBy>
  <cp:revision>144</cp:revision>
  <dcterms:created xsi:type="dcterms:W3CDTF">2021-12-26T16:22:52Z</dcterms:created>
  <dcterms:modified xsi:type="dcterms:W3CDTF">2022-09-08T18:41:39Z</dcterms:modified>
</cp:coreProperties>
</file>